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1" r:id="rId1"/>
    <p:sldMasterId id="2147483674" r:id="rId2"/>
    <p:sldMasterId id="2147483689" r:id="rId3"/>
    <p:sldMasterId id="2147483700" r:id="rId4"/>
  </p:sldMasterIdLst>
  <p:notesMasterIdLst>
    <p:notesMasterId r:id="rId52"/>
  </p:notesMasterIdLst>
  <p:sldIdLst>
    <p:sldId id="309" r:id="rId5"/>
    <p:sldId id="312" r:id="rId6"/>
    <p:sldId id="313" r:id="rId7"/>
    <p:sldId id="314" r:id="rId8"/>
    <p:sldId id="311" r:id="rId9"/>
    <p:sldId id="262" r:id="rId10"/>
    <p:sldId id="264" r:id="rId11"/>
    <p:sldId id="265" r:id="rId12"/>
    <p:sldId id="263" r:id="rId13"/>
    <p:sldId id="266" r:id="rId14"/>
    <p:sldId id="267" r:id="rId15"/>
    <p:sldId id="268" r:id="rId16"/>
    <p:sldId id="269" r:id="rId17"/>
    <p:sldId id="271" r:id="rId18"/>
    <p:sldId id="327" r:id="rId19"/>
    <p:sldId id="328" r:id="rId20"/>
    <p:sldId id="329" r:id="rId21"/>
    <p:sldId id="279" r:id="rId22"/>
    <p:sldId id="280" r:id="rId23"/>
    <p:sldId id="281" r:id="rId24"/>
    <p:sldId id="282" r:id="rId25"/>
    <p:sldId id="283" r:id="rId26"/>
    <p:sldId id="325" r:id="rId27"/>
    <p:sldId id="324" r:id="rId28"/>
    <p:sldId id="286" r:id="rId29"/>
    <p:sldId id="287" r:id="rId30"/>
    <p:sldId id="288" r:id="rId31"/>
    <p:sldId id="315" r:id="rId32"/>
    <p:sldId id="289" r:id="rId33"/>
    <p:sldId id="316" r:id="rId34"/>
    <p:sldId id="291" r:id="rId35"/>
    <p:sldId id="317" r:id="rId36"/>
    <p:sldId id="318" r:id="rId37"/>
    <p:sldId id="319" r:id="rId38"/>
    <p:sldId id="320" r:id="rId39"/>
    <p:sldId id="296" r:id="rId40"/>
    <p:sldId id="297" r:id="rId41"/>
    <p:sldId id="298" r:id="rId42"/>
    <p:sldId id="299" r:id="rId43"/>
    <p:sldId id="300" r:id="rId44"/>
    <p:sldId id="301" r:id="rId45"/>
    <p:sldId id="302" r:id="rId46"/>
    <p:sldId id="303" r:id="rId47"/>
    <p:sldId id="321" r:id="rId48"/>
    <p:sldId id="305" r:id="rId49"/>
    <p:sldId id="322" r:id="rId50"/>
    <p:sldId id="330" r:id="rId51"/>
  </p:sldIdLst>
  <p:sldSz cx="9144000" cy="6858000" type="screen4x3"/>
  <p:notesSz cx="6858000" cy="9144000"/>
  <p:embeddedFontLst>
    <p:embeddedFont>
      <p:font typeface="Calibri" panose="020F0502020204030204" pitchFamily="34" charset="0"/>
      <p:regular r:id="rId53"/>
      <p:bold r:id="rId54"/>
      <p:italic r:id="rId55"/>
      <p:boldItalic r:id="rId5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0000"/>
    <a:srgbClr val="8CAF47"/>
    <a:srgbClr val="A499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0733" autoAdjust="0"/>
  </p:normalViewPr>
  <p:slideViewPr>
    <p:cSldViewPr>
      <p:cViewPr varScale="1">
        <p:scale>
          <a:sx n="40" d="100"/>
          <a:sy n="40" d="100"/>
        </p:scale>
        <p:origin x="1570" y="3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font" Target="fonts/font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1.fntdata"/><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4.fntdata"/><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29CCEF-5AD7-4CE9-B51F-BE730B5FE114}" type="datetimeFigureOut">
              <a:rPr lang="en-US" smtClean="0"/>
              <a:t>3/1/2017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E95E00-DD9E-484D-80DA-6C346DDCA809}" type="slidenum">
              <a:rPr lang="en-US" smtClean="0"/>
              <a:t>‹#›</a:t>
            </a:fld>
            <a:endParaRPr lang="en-US"/>
          </a:p>
        </p:txBody>
      </p:sp>
    </p:spTree>
    <p:extLst>
      <p:ext uri="{BB962C8B-B14F-4D97-AF65-F5344CB8AC3E}">
        <p14:creationId xmlns:p14="http://schemas.microsoft.com/office/powerpoint/2010/main" val="363563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p2i.eval.org/"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creativecommons.org/licenses/by-nc-sa/3.0/deed.en_US"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[This work by </a:t>
            </a:r>
            <a:r>
              <a:rPr lang="en-US" sz="1200" b="0" i="0" kern="1200" dirty="0" smtClean="0">
                <a:solidFill>
                  <a:schemeClr val="tx1"/>
                </a:solidFill>
                <a:effectLst/>
                <a:latin typeface="+mn-lt"/>
                <a:ea typeface="+mn-ea"/>
                <a:cs typeface="+mn-cs"/>
                <a:hlinkClick r:id="rId3"/>
              </a:rPr>
              <a:t>American Evaluation Association</a:t>
            </a:r>
            <a:r>
              <a:rPr lang="en-US" sz="1200" b="0" i="0" kern="1200" dirty="0" smtClean="0">
                <a:solidFill>
                  <a:schemeClr val="tx1"/>
                </a:solidFill>
                <a:effectLst/>
                <a:latin typeface="+mn-lt"/>
                <a:ea typeface="+mn-ea"/>
                <a:cs typeface="+mn-cs"/>
              </a:rPr>
              <a:t> is licensed under a </a:t>
            </a:r>
            <a:r>
              <a:rPr lang="en-US" sz="1200" b="0" i="0" kern="1200" dirty="0" smtClean="0">
                <a:solidFill>
                  <a:schemeClr val="tx1"/>
                </a:solidFill>
                <a:effectLst/>
                <a:latin typeface="+mn-lt"/>
                <a:ea typeface="+mn-ea"/>
                <a:cs typeface="+mn-cs"/>
                <a:hlinkClick r:id="rId4"/>
              </a:rPr>
              <a:t>Creative Commons Attribution-</a:t>
            </a:r>
            <a:r>
              <a:rPr lang="en-US" sz="1200" b="0" i="0" kern="1200" dirty="0" err="1" smtClean="0">
                <a:solidFill>
                  <a:schemeClr val="tx1"/>
                </a:solidFill>
                <a:effectLst/>
                <a:latin typeface="+mn-lt"/>
                <a:ea typeface="+mn-ea"/>
                <a:cs typeface="+mn-cs"/>
                <a:hlinkClick r:id="rId4"/>
              </a:rPr>
              <a:t>NonCommercial</a:t>
            </a:r>
            <a:r>
              <a:rPr lang="en-US" sz="1200" b="0" i="0" kern="1200" dirty="0" smtClean="0">
                <a:solidFill>
                  <a:schemeClr val="tx1"/>
                </a:solidFill>
                <a:effectLst/>
                <a:latin typeface="+mn-lt"/>
                <a:ea typeface="+mn-ea"/>
                <a:cs typeface="+mn-cs"/>
                <a:hlinkClick r:id="rId4"/>
              </a:rPr>
              <a:t>-</a:t>
            </a:r>
            <a:r>
              <a:rPr lang="en-US" sz="1200" b="0" i="0" kern="1200" dirty="0" err="1" smtClean="0">
                <a:solidFill>
                  <a:schemeClr val="tx1"/>
                </a:solidFill>
                <a:effectLst/>
                <a:latin typeface="+mn-lt"/>
                <a:ea typeface="+mn-ea"/>
                <a:cs typeface="+mn-cs"/>
                <a:hlinkClick r:id="rId4"/>
              </a:rPr>
              <a:t>ShareAlike</a:t>
            </a:r>
            <a:r>
              <a:rPr lang="en-US" sz="1200" b="0" i="0" kern="1200" dirty="0" smtClean="0">
                <a:solidFill>
                  <a:schemeClr val="tx1"/>
                </a:solidFill>
                <a:effectLst/>
                <a:latin typeface="+mn-lt"/>
                <a:ea typeface="+mn-ea"/>
                <a:cs typeface="+mn-cs"/>
                <a:hlinkClick r:id="rId4"/>
              </a:rPr>
              <a:t> 3.0 </a:t>
            </a:r>
            <a:r>
              <a:rPr lang="en-US" sz="1200" b="0" i="0" kern="1200" dirty="0" err="1" smtClean="0">
                <a:solidFill>
                  <a:schemeClr val="tx1"/>
                </a:solidFill>
                <a:effectLst/>
                <a:latin typeface="+mn-lt"/>
                <a:ea typeface="+mn-ea"/>
                <a:cs typeface="+mn-cs"/>
                <a:hlinkClick r:id="rId4"/>
              </a:rPr>
              <a:t>Unported</a:t>
            </a:r>
            <a:r>
              <a:rPr lang="en-US" sz="1200" b="0" i="0" kern="1200" dirty="0" smtClean="0">
                <a:solidFill>
                  <a:schemeClr val="tx1"/>
                </a:solidFill>
                <a:effectLst/>
                <a:latin typeface="+mn-lt"/>
                <a:ea typeface="+mn-ea"/>
                <a:cs typeface="+mn-cs"/>
                <a:hlinkClick r:id="rId4"/>
              </a:rPr>
              <a:t> License</a:t>
            </a:r>
            <a:r>
              <a:rPr lang="en-US" sz="1200" b="0" i="0" kern="1200" dirty="0" smtClean="0">
                <a:solidFill>
                  <a:schemeClr val="tx1"/>
                </a:solidFill>
                <a:effectLst/>
                <a:latin typeface="+mn-lt"/>
                <a:ea typeface="+mn-ea"/>
                <a:cs typeface="+mn-cs"/>
              </a:rPr>
              <a:t>.</a:t>
            </a:r>
            <a:r>
              <a:rPr lang="en-US" dirty="0" smtClean="0"/>
              <a:t/>
            </a:r>
            <a:br>
              <a:rPr lang="en-US" dirty="0" smtClean="0"/>
            </a:br>
            <a:r>
              <a:rPr lang="en-US" sz="1200" b="0" i="0" kern="1200" dirty="0" smtClean="0">
                <a:solidFill>
                  <a:schemeClr val="tx1"/>
                </a:solidFill>
                <a:effectLst/>
                <a:latin typeface="+mn-lt"/>
                <a:ea typeface="+mn-ea"/>
                <a:cs typeface="+mn-cs"/>
              </a:rPr>
              <a:t>Based on a work at </a:t>
            </a:r>
            <a:r>
              <a:rPr lang="en-US" sz="1200" b="0" i="0" kern="1200" dirty="0" smtClean="0">
                <a:solidFill>
                  <a:schemeClr val="tx1"/>
                </a:solidFill>
                <a:effectLst/>
                <a:latin typeface="+mn-lt"/>
                <a:ea typeface="+mn-ea"/>
                <a:cs typeface="+mn-cs"/>
                <a:hlinkClick r:id="rId3"/>
              </a:rPr>
              <a:t>http://p2i.eval.org/</a:t>
            </a:r>
            <a:r>
              <a:rPr lang="en-US" sz="1200" b="0" i="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PRESENTATION IS DESIGNED TO LAST ABOUT 45 MINUTES. YOU SHOULD CUSTOMIZE IT TO YOUR OWN SITUATION PRIOR TO PRESENTING, PARTICULARLY ADJUSTING THE LAST SLIDES RELATED TO A CALL TO ACTION. THE SCRIPT HERE IS ONLY A SUGGESTION. BRACKETED, ALL CAPS WORDS ARE NOTES TO THE SPEAKER, NOT TO BE READ ALOUD]</a:t>
            </a:r>
            <a:endParaRPr lang="en-US" dirty="0" smtClean="0"/>
          </a:p>
          <a:p>
            <a:endParaRPr lang="en-US" dirty="0" smtClean="0"/>
          </a:p>
          <a:p>
            <a:r>
              <a:rPr lang="en-US" dirty="0" smtClean="0"/>
              <a:t>Hi and welcome. We’re here together</a:t>
            </a:r>
            <a:r>
              <a:rPr lang="en-US" baseline="0" dirty="0" smtClean="0"/>
              <a:t> as part of the Potent Presentations Initiative to talk about how we can improve our presentation skills, both here at the conference and outside of here, when you are working to disseminate your evaluation.</a:t>
            </a:r>
          </a:p>
        </p:txBody>
      </p:sp>
      <p:sp>
        <p:nvSpPr>
          <p:cNvPr id="4" name="Slide Number Placeholder 3"/>
          <p:cNvSpPr>
            <a:spLocks noGrp="1"/>
          </p:cNvSpPr>
          <p:nvPr>
            <p:ph type="sldNum" sz="quarter" idx="10"/>
          </p:nvPr>
        </p:nvSpPr>
        <p:spPr/>
        <p:txBody>
          <a:bodyPr/>
          <a:lstStyle/>
          <a:p>
            <a:fld id="{8DE95E00-DD9E-484D-80DA-6C346DDCA809}" type="slidenum">
              <a:rPr lang="en-US" smtClean="0"/>
              <a:t>1</a:t>
            </a:fld>
            <a:endParaRPr lang="en-US"/>
          </a:p>
        </p:txBody>
      </p:sp>
    </p:spTree>
    <p:extLst>
      <p:ext uri="{BB962C8B-B14F-4D97-AF65-F5344CB8AC3E}">
        <p14:creationId xmlns:p14="http://schemas.microsoft.com/office/powerpoint/2010/main" val="11442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Dynamic Dozen recommended paying</a:t>
            </a:r>
            <a:r>
              <a:rPr lang="en-US" baseline="0" dirty="0" smtClean="0"/>
              <a:t> special attention to the first and last five minutes of the talk, to get a smooth take off and landing. It’s in those moments that people will decide whether or not you are worth listening to. Turbulence in these times is that distraction we don’t want.</a:t>
            </a:r>
          </a:p>
          <a:p>
            <a:endParaRPr lang="en-US" baseline="0" dirty="0" smtClean="0"/>
          </a:p>
          <a:p>
            <a:r>
              <a:rPr lang="en-US" baseline="0" dirty="0" smtClean="0"/>
              <a:t>The idea here is that once you launch past the first 5 minutes, the main heart of the talk will flow from you pretty naturally because that’s often the content you know the best. </a:t>
            </a:r>
          </a:p>
          <a:p>
            <a:endParaRPr lang="en-US" baseline="0" dirty="0" smtClean="0"/>
          </a:p>
          <a:p>
            <a:r>
              <a:rPr lang="en-US" baseline="0" dirty="0" smtClean="0"/>
              <a:t>So focus your preparation.</a:t>
            </a:r>
          </a:p>
        </p:txBody>
      </p:sp>
      <p:sp>
        <p:nvSpPr>
          <p:cNvPr id="4" name="Slide Number Placeholder 3"/>
          <p:cNvSpPr>
            <a:spLocks noGrp="1"/>
          </p:cNvSpPr>
          <p:nvPr>
            <p:ph type="sldNum" sz="quarter" idx="10"/>
          </p:nvPr>
        </p:nvSpPr>
        <p:spPr/>
        <p:txBody>
          <a:bodyPr/>
          <a:lstStyle/>
          <a:p>
            <a:fld id="{8DE95E00-DD9E-484D-80DA-6C346DDCA809}" type="slidenum">
              <a:rPr lang="en-US" smtClean="0"/>
              <a:t>10</a:t>
            </a:fld>
            <a:endParaRPr lang="en-US"/>
          </a:p>
        </p:txBody>
      </p:sp>
    </p:spTree>
    <p:extLst>
      <p:ext uri="{BB962C8B-B14F-4D97-AF65-F5344CB8AC3E}">
        <p14:creationId xmlns:p14="http://schemas.microsoft.com/office/powerpoint/2010/main" val="37866842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Despite</a:t>
            </a:r>
            <a:r>
              <a:rPr lang="en-US" baseline="0" dirty="0" smtClean="0"/>
              <a:t> the degree of preparation, most presenters actually present differently when live versus when in front of a mock audience. And most of the time, that involves a different, usually faster, pace motivated by the adrenaline and nerves of being in front of the </a:t>
            </a:r>
            <a:r>
              <a:rPr lang="en-US" baseline="0" dirty="0" err="1" smtClean="0"/>
              <a:t>mic.</a:t>
            </a:r>
            <a:r>
              <a:rPr lang="en-US" baseline="0" dirty="0" smtClean="0"/>
              <a:t> For others, being in front of the </a:t>
            </a:r>
            <a:r>
              <a:rPr lang="en-US" baseline="0" dirty="0" err="1" smtClean="0"/>
              <a:t>mic</a:t>
            </a:r>
            <a:r>
              <a:rPr lang="en-US" baseline="0" dirty="0" smtClean="0"/>
              <a:t> fosters spontaneous stories related to the content that can spin off and eat 5 minutes, resulting in a rushed finale. Neither too fast nor too slow is desirable for your audience. Let’s talk about a few ways to manage that distraction.</a:t>
            </a:r>
            <a:endParaRPr lang="en-US" dirty="0"/>
          </a:p>
        </p:txBody>
      </p:sp>
      <p:sp>
        <p:nvSpPr>
          <p:cNvPr id="4" name="Slide Number Placeholder 3"/>
          <p:cNvSpPr>
            <a:spLocks noGrp="1"/>
          </p:cNvSpPr>
          <p:nvPr>
            <p:ph type="sldNum" sz="quarter" idx="10"/>
          </p:nvPr>
        </p:nvSpPr>
        <p:spPr/>
        <p:txBody>
          <a:bodyPr/>
          <a:lstStyle/>
          <a:p>
            <a:fld id="{8DE95E00-DD9E-484D-80DA-6C346DDCA809}" type="slidenum">
              <a:rPr lang="en-US" smtClean="0"/>
              <a:t>11</a:t>
            </a:fld>
            <a:endParaRPr lang="en-US"/>
          </a:p>
        </p:txBody>
      </p:sp>
    </p:spTree>
    <p:extLst>
      <p:ext uri="{BB962C8B-B14F-4D97-AF65-F5344CB8AC3E}">
        <p14:creationId xmlns:p14="http://schemas.microsoft.com/office/powerpoint/2010/main" val="6944896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of our Dynamic Dozen even ran into this problem.</a:t>
            </a:r>
            <a:r>
              <a:rPr lang="en-US" baseline="0" dirty="0" smtClean="0"/>
              <a:t> Those who spoke fast recommended intentionally breaking for a sip of water as a way to take a deep breath and slow down. It’s possible, especially in shorter presentation formats or those that are more formal, that a drink of water could be an unwanted distraction but even Steve Jobs had a water bottle on stage. We’re used to it.</a:t>
            </a:r>
          </a:p>
          <a:p>
            <a:endParaRPr lang="en-US" baseline="0" dirty="0" smtClean="0"/>
          </a:p>
          <a:p>
            <a:r>
              <a:rPr lang="en-US" baseline="0" dirty="0" smtClean="0"/>
              <a:t>Others from the Dynamic Dozen suggested using the margins of their notes to write in messages like SLOW DOWN and TAKE A DEEP BREATH.</a:t>
            </a:r>
            <a:endParaRPr lang="en-US" dirty="0"/>
          </a:p>
        </p:txBody>
      </p:sp>
      <p:sp>
        <p:nvSpPr>
          <p:cNvPr id="4" name="Slide Number Placeholder 3"/>
          <p:cNvSpPr>
            <a:spLocks noGrp="1"/>
          </p:cNvSpPr>
          <p:nvPr>
            <p:ph type="sldNum" sz="quarter" idx="10"/>
          </p:nvPr>
        </p:nvSpPr>
        <p:spPr/>
        <p:txBody>
          <a:bodyPr/>
          <a:lstStyle/>
          <a:p>
            <a:fld id="{8DE95E00-DD9E-484D-80DA-6C346DDCA809}" type="slidenum">
              <a:rPr lang="en-US" smtClean="0"/>
              <a:t>12</a:t>
            </a:fld>
            <a:endParaRPr lang="en-US"/>
          </a:p>
        </p:txBody>
      </p:sp>
    </p:spTree>
    <p:extLst>
      <p:ext uri="{BB962C8B-B14F-4D97-AF65-F5344CB8AC3E}">
        <p14:creationId xmlns:p14="http://schemas.microsoft.com/office/powerpoint/2010/main" val="17739206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Kathy</a:t>
            </a:r>
            <a:r>
              <a:rPr lang="en-US" baseline="0" dirty="0" smtClean="0"/>
              <a:t> McKnight, a well-known AEA presenter, prepares for her talks using what she called a rundown doc. This document spells out the main points to be made in each part of the talk, what relevant slides or materials or other documents need to be open, and importantly what time the section begins and ends. You’ll have practiced the talk many times, so you’ll have a pretty good sense of how long each section needs to be to convey all of your material and still finish on time. Write it down. Keep yourself on track. When you are pausing for a drink of water, check your timing and then speed up a notch or slow down to keep your pace.</a:t>
            </a:r>
          </a:p>
          <a:p>
            <a:endParaRPr lang="en-US" baseline="0" dirty="0" smtClean="0"/>
          </a:p>
          <a:p>
            <a:r>
              <a:rPr lang="en-US" baseline="0" dirty="0" smtClean="0"/>
              <a:t>Kathy’s own rundown doc and a blank one you can modify for yourself are both available on the p2i website.</a:t>
            </a:r>
          </a:p>
          <a:p>
            <a:endParaRPr lang="en-US" baseline="0" dirty="0" smtClean="0"/>
          </a:p>
          <a:p>
            <a:r>
              <a:rPr lang="en-US" dirty="0" smtClean="0"/>
              <a:t>Another</a:t>
            </a:r>
            <a:r>
              <a:rPr lang="en-US" baseline="0" dirty="0" smtClean="0"/>
              <a:t> part of pacing is keeping the audience in time with you.</a:t>
            </a:r>
          </a:p>
          <a:p>
            <a:endParaRPr lang="en-US" baseline="0" dirty="0" smtClean="0"/>
          </a:p>
          <a:p>
            <a:r>
              <a:rPr lang="en-US" baseline="0" dirty="0" smtClean="0"/>
              <a:t>The audience can read faster than you can speak. When we present slides like this:</a:t>
            </a:r>
            <a:endParaRPr lang="en-US" dirty="0" smtClean="0"/>
          </a:p>
          <a:p>
            <a:endParaRPr lang="en-US" dirty="0"/>
          </a:p>
        </p:txBody>
      </p:sp>
      <p:sp>
        <p:nvSpPr>
          <p:cNvPr id="4" name="Slide Number Placeholder 3"/>
          <p:cNvSpPr>
            <a:spLocks noGrp="1"/>
          </p:cNvSpPr>
          <p:nvPr>
            <p:ph type="sldNum" sz="quarter" idx="10"/>
          </p:nvPr>
        </p:nvSpPr>
        <p:spPr/>
        <p:txBody>
          <a:bodyPr/>
          <a:lstStyle/>
          <a:p>
            <a:fld id="{8DE95E00-DD9E-484D-80DA-6C346DDCA809}" type="slidenum">
              <a:rPr lang="en-US" smtClean="0"/>
              <a:t>13</a:t>
            </a:fld>
            <a:endParaRPr lang="en-US"/>
          </a:p>
        </p:txBody>
      </p:sp>
    </p:spTree>
    <p:extLst>
      <p:ext uri="{BB962C8B-B14F-4D97-AF65-F5344CB8AC3E}">
        <p14:creationId xmlns:p14="http://schemas.microsoft.com/office/powerpoint/2010/main" val="22971818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put</a:t>
            </a:r>
            <a:r>
              <a:rPr lang="en-US" baseline="0" dirty="0" smtClean="0"/>
              <a:t> the audience in a position of listening and reading at the same time, which zaps their mental abilities and makes it such that they actually don’t retain any information very well. </a:t>
            </a:r>
          </a:p>
          <a:p>
            <a:endParaRPr lang="en-US" baseline="0" dirty="0" smtClean="0"/>
          </a:p>
          <a:p>
            <a:r>
              <a:rPr lang="en-US" baseline="0" dirty="0" smtClean="0"/>
              <a:t>So here are two slide tricks you can use as a part of your delivery to match your audience to your pace. The first one is called the slow reveal.</a:t>
            </a:r>
            <a:endParaRPr lang="en-US" dirty="0"/>
          </a:p>
        </p:txBody>
      </p:sp>
      <p:sp>
        <p:nvSpPr>
          <p:cNvPr id="4" name="Slide Number Placeholder 3"/>
          <p:cNvSpPr>
            <a:spLocks noGrp="1"/>
          </p:cNvSpPr>
          <p:nvPr>
            <p:ph type="sldNum" sz="quarter" idx="10"/>
          </p:nvPr>
        </p:nvSpPr>
        <p:spPr/>
        <p:txBody>
          <a:bodyPr/>
          <a:lstStyle/>
          <a:p>
            <a:fld id="{8DE95E00-DD9E-484D-80DA-6C346DDCA809}" type="slidenum">
              <a:rPr lang="en-US" smtClean="0"/>
              <a:t>14</a:t>
            </a:fld>
            <a:endParaRPr lang="en-US"/>
          </a:p>
        </p:txBody>
      </p:sp>
    </p:spTree>
    <p:extLst>
      <p:ext uri="{BB962C8B-B14F-4D97-AF65-F5344CB8AC3E}">
        <p14:creationId xmlns:p14="http://schemas.microsoft.com/office/powerpoint/2010/main" val="42688693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You start with a slightly</a:t>
            </a:r>
            <a:r>
              <a:rPr lang="en-US" sz="1200" b="0" i="0" kern="1200" baseline="0" dirty="0" smtClean="0">
                <a:solidFill>
                  <a:schemeClr val="tx1"/>
                </a:solidFill>
                <a:effectLst/>
                <a:latin typeface="+mn-lt"/>
                <a:ea typeface="+mn-ea"/>
                <a:cs typeface="+mn-cs"/>
              </a:rPr>
              <a:t> simplified slide, albeit one with a lot of text still on it</a:t>
            </a:r>
            <a:r>
              <a:rPr lang="en-US" sz="1200" b="0" i="0" kern="1200" dirty="0" smtClean="0">
                <a:solidFill>
                  <a:schemeClr val="tx1"/>
                </a:solidFill>
                <a:effectLst/>
                <a:latin typeface="+mn-lt"/>
                <a:ea typeface="+mn-ea"/>
                <a:cs typeface="+mn-cs"/>
              </a:rPr>
              <a:t>. That slide has 4 bullets plus 1 title, so I'll duplicate it such that I end up with five slides that look the same.</a:t>
            </a:r>
          </a:p>
        </p:txBody>
      </p:sp>
      <p:sp>
        <p:nvSpPr>
          <p:cNvPr id="4" name="Slide Number Placeholder 3"/>
          <p:cNvSpPr>
            <a:spLocks noGrp="1"/>
          </p:cNvSpPr>
          <p:nvPr>
            <p:ph type="sldNum" sz="quarter" idx="10"/>
          </p:nvPr>
        </p:nvSpPr>
        <p:spPr/>
        <p:txBody>
          <a:bodyPr/>
          <a:lstStyle/>
          <a:p>
            <a:fld id="{8DE95E00-DD9E-484D-80DA-6C346DDCA809}" type="slidenum">
              <a:rPr lang="en-US" smtClean="0"/>
              <a:t>15</a:t>
            </a:fld>
            <a:endParaRPr lang="en-US"/>
          </a:p>
        </p:txBody>
      </p:sp>
    </p:spTree>
    <p:extLst>
      <p:ext uri="{BB962C8B-B14F-4D97-AF65-F5344CB8AC3E}">
        <p14:creationId xmlns:p14="http://schemas.microsoft.com/office/powerpoint/2010/main" val="42688693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Then, just delete one item from each slide, working backward:</a:t>
            </a:r>
          </a:p>
          <a:p>
            <a:r>
              <a:rPr lang="en-US" sz="1200" b="0" i="0" kern="1200" dirty="0" smtClean="0">
                <a:solidFill>
                  <a:schemeClr val="tx1"/>
                </a:solidFill>
                <a:effectLst/>
                <a:latin typeface="+mn-lt"/>
                <a:ea typeface="+mn-ea"/>
                <a:cs typeface="+mn-cs"/>
              </a:rPr>
              <a:t>This way, when I start at the beginning and work through the slide deck, I'm presenting just one point at a time. This lets my audience focus on what I'm saying (instead of reading ahead and not fully paying attention).</a:t>
            </a:r>
          </a:p>
        </p:txBody>
      </p:sp>
      <p:sp>
        <p:nvSpPr>
          <p:cNvPr id="4" name="Slide Number Placeholder 3"/>
          <p:cNvSpPr>
            <a:spLocks noGrp="1"/>
          </p:cNvSpPr>
          <p:nvPr>
            <p:ph type="sldNum" sz="quarter" idx="10"/>
          </p:nvPr>
        </p:nvSpPr>
        <p:spPr/>
        <p:txBody>
          <a:bodyPr/>
          <a:lstStyle/>
          <a:p>
            <a:fld id="{8DE95E00-DD9E-484D-80DA-6C346DDCA809}" type="slidenum">
              <a:rPr lang="en-US" smtClean="0"/>
              <a:t>16</a:t>
            </a:fld>
            <a:endParaRPr lang="en-US"/>
          </a:p>
        </p:txBody>
      </p:sp>
    </p:spTree>
    <p:extLst>
      <p:ext uri="{BB962C8B-B14F-4D97-AF65-F5344CB8AC3E}">
        <p14:creationId xmlns:p14="http://schemas.microsoft.com/office/powerpoint/2010/main" val="4268869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Then, just delete one item from each slide, working backward:</a:t>
            </a:r>
          </a:p>
          <a:p>
            <a:r>
              <a:rPr lang="en-US" sz="1200" b="0" i="0" kern="1200" dirty="0" smtClean="0">
                <a:solidFill>
                  <a:schemeClr val="tx1"/>
                </a:solidFill>
                <a:effectLst/>
                <a:latin typeface="+mn-lt"/>
                <a:ea typeface="+mn-ea"/>
                <a:cs typeface="+mn-cs"/>
              </a:rPr>
              <a:t>This way, when I start at the beginning and work through the slide deck, I'm presenting just one point at a time. This lets my audience focus on what I'm saying (instead of reading ahead and not fully paying attention).</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Of course, we could modify other things</a:t>
            </a:r>
            <a:r>
              <a:rPr lang="en-US" sz="1200" b="0" i="0" kern="1200" baseline="0" dirty="0" smtClean="0">
                <a:solidFill>
                  <a:schemeClr val="tx1"/>
                </a:solidFill>
                <a:effectLst/>
                <a:latin typeface="+mn-lt"/>
                <a:ea typeface="+mn-ea"/>
                <a:cs typeface="+mn-cs"/>
              </a:rPr>
              <a:t> about this slide to make it more appealing, but even just showing one bullet point at a time helps the audience stay glued.</a:t>
            </a:r>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So ultimately, I end up with five times the number of slides. But don't let that scare you. It's the exact same amount of content, same number of minutes talking.</a:t>
            </a:r>
          </a:p>
          <a:p>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DE95E00-DD9E-484D-80DA-6C346DDCA809}" type="slidenum">
              <a:rPr lang="en-US" smtClean="0"/>
              <a:t>17</a:t>
            </a:fld>
            <a:endParaRPr lang="en-US"/>
          </a:p>
        </p:txBody>
      </p:sp>
    </p:spTree>
    <p:extLst>
      <p:ext uri="{BB962C8B-B14F-4D97-AF65-F5344CB8AC3E}">
        <p14:creationId xmlns:p14="http://schemas.microsoft.com/office/powerpoint/2010/main" val="42688693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576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Another strategy to keep the glue is to selectively highlight</a:t>
            </a:r>
            <a:r>
              <a:rPr lang="en-US" baseline="0" dirty="0" smtClean="0"/>
              <a:t> and then remove that emphasis.</a:t>
            </a:r>
          </a:p>
          <a:p>
            <a:r>
              <a:rPr lang="en-US" baseline="0" dirty="0" smtClean="0"/>
              <a:t>Here I’m pretending I’m giving an orientation about how to submit a proposal to AEA’s annual conference. </a:t>
            </a:r>
          </a:p>
          <a:p>
            <a:endParaRPr lang="en-US" dirty="0" smtClean="0"/>
          </a:p>
        </p:txBody>
      </p:sp>
      <p:sp>
        <p:nvSpPr>
          <p:cNvPr id="4" name="Slide Number Placeholder 3"/>
          <p:cNvSpPr>
            <a:spLocks noGrp="1"/>
          </p:cNvSpPr>
          <p:nvPr>
            <p:ph type="sldNum" sz="quarter" idx="5"/>
          </p:nvPr>
        </p:nvSpPr>
        <p:spPr/>
        <p:txBody>
          <a:bodyPr/>
          <a:lstStyle/>
          <a:p>
            <a:pPr>
              <a:defRPr/>
            </a:pPr>
            <a:fld id="{C65F6253-5831-47DC-8951-405DD7A4E7FC}" type="slidenum">
              <a:rPr lang="en-US" smtClean="0">
                <a:solidFill>
                  <a:prstClr val="black"/>
                </a:solidFill>
              </a:rPr>
              <a:pPr>
                <a:defRPr/>
              </a:pPr>
              <a:t>18</a:t>
            </a:fld>
            <a:endParaRPr lang="en-US">
              <a:solidFill>
                <a:prstClr val="black"/>
              </a:solidFill>
            </a:endParaRPr>
          </a:p>
        </p:txBody>
      </p:sp>
      <p:sp>
        <p:nvSpPr>
          <p:cNvPr id="2" name="Header Placeholder 1"/>
          <p:cNvSpPr>
            <a:spLocks noGrp="1"/>
          </p:cNvSpPr>
          <p:nvPr>
            <p:ph type="hdr" sz="quarter" idx="10"/>
          </p:nvPr>
        </p:nvSpPr>
        <p:spPr/>
        <p:txBody>
          <a:bodyPr/>
          <a:lstStyle/>
          <a:p>
            <a:r>
              <a:rPr lang="en-US" smtClean="0">
                <a:solidFill>
                  <a:prstClr val="black"/>
                </a:solidFill>
              </a:rPr>
              <a:t>Evergreen | OMG | September 2011</a:t>
            </a:r>
            <a:endParaRPr 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587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We keep the same screenshot but we add and move the</a:t>
            </a:r>
            <a:r>
              <a:rPr lang="en-US" baseline="0" dirty="0" smtClean="0"/>
              <a:t> emphasis via arrows</a:t>
            </a:r>
            <a:endParaRPr lang="en-US" dirty="0" smtClean="0"/>
          </a:p>
        </p:txBody>
      </p:sp>
      <p:sp>
        <p:nvSpPr>
          <p:cNvPr id="4" name="Slide Number Placeholder 3"/>
          <p:cNvSpPr>
            <a:spLocks noGrp="1"/>
          </p:cNvSpPr>
          <p:nvPr>
            <p:ph type="sldNum" sz="quarter" idx="5"/>
          </p:nvPr>
        </p:nvSpPr>
        <p:spPr/>
        <p:txBody>
          <a:bodyPr/>
          <a:lstStyle/>
          <a:p>
            <a:pPr>
              <a:defRPr/>
            </a:pPr>
            <a:fld id="{7CF9E195-0859-45FA-B41E-65DB50645966}" type="slidenum">
              <a:rPr lang="en-US" smtClean="0">
                <a:solidFill>
                  <a:prstClr val="black"/>
                </a:solidFill>
              </a:rPr>
              <a:pPr>
                <a:defRPr/>
              </a:pPr>
              <a:t>19</a:t>
            </a:fld>
            <a:endParaRPr lang="en-US">
              <a:solidFill>
                <a:prstClr val="black"/>
              </a:solidFill>
            </a:endParaRPr>
          </a:p>
        </p:txBody>
      </p:sp>
      <p:sp>
        <p:nvSpPr>
          <p:cNvPr id="2" name="Header Placeholder 1"/>
          <p:cNvSpPr>
            <a:spLocks noGrp="1"/>
          </p:cNvSpPr>
          <p:nvPr>
            <p:ph type="hdr" sz="quarter" idx="10"/>
          </p:nvPr>
        </p:nvSpPr>
        <p:spPr/>
        <p:txBody>
          <a:bodyPr/>
          <a:lstStyle/>
          <a:p>
            <a:r>
              <a:rPr lang="en-US" smtClean="0">
                <a:solidFill>
                  <a:prstClr val="black"/>
                </a:solidFill>
              </a:rPr>
              <a:t>Evergreen | OMG | September 2011</a:t>
            </a:r>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Potent Presenters think about 3 things: message, design, and delivery. </a:t>
            </a:r>
            <a:endParaRPr lang="en-US" dirty="0" smtClean="0"/>
          </a:p>
        </p:txBody>
      </p:sp>
      <p:sp>
        <p:nvSpPr>
          <p:cNvPr id="4" name="Slide Number Placeholder 3"/>
          <p:cNvSpPr>
            <a:spLocks noGrp="1"/>
          </p:cNvSpPr>
          <p:nvPr>
            <p:ph type="sldNum" sz="quarter" idx="10"/>
          </p:nvPr>
        </p:nvSpPr>
        <p:spPr/>
        <p:txBody>
          <a:bodyPr/>
          <a:lstStyle/>
          <a:p>
            <a:fld id="{3C8EBE82-716B-474A-9003-92637D1B465A}" type="slidenum">
              <a:rPr lang="en-US" smtClean="0">
                <a:solidFill>
                  <a:prstClr val="black"/>
                </a:solidFill>
              </a:rPr>
              <a:pPr/>
              <a:t>2</a:t>
            </a:fld>
            <a:endParaRPr 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5974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and circles to walk people through the process</a:t>
            </a:r>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F0A5DC20-C916-4D20-A51A-0C144750BE25}" type="slidenum">
              <a:rPr lang="en-US" smtClean="0">
                <a:solidFill>
                  <a:prstClr val="black"/>
                </a:solidFill>
              </a:rPr>
              <a:pPr>
                <a:defRPr/>
              </a:pPr>
              <a:t>20</a:t>
            </a:fld>
            <a:endParaRPr lang="en-US">
              <a:solidFill>
                <a:prstClr val="black"/>
              </a:solidFill>
            </a:endParaRPr>
          </a:p>
        </p:txBody>
      </p:sp>
      <p:sp>
        <p:nvSpPr>
          <p:cNvPr id="2" name="Header Placeholder 1"/>
          <p:cNvSpPr>
            <a:spLocks noGrp="1"/>
          </p:cNvSpPr>
          <p:nvPr>
            <p:ph type="hdr" sz="quarter" idx="10"/>
          </p:nvPr>
        </p:nvSpPr>
        <p:spPr/>
        <p:txBody>
          <a:bodyPr/>
          <a:lstStyle/>
          <a:p>
            <a:r>
              <a:rPr lang="en-US" smtClean="0">
                <a:solidFill>
                  <a:prstClr val="black"/>
                </a:solidFill>
              </a:rPr>
              <a:t>Evergreen | OMG | September 2011</a:t>
            </a:r>
            <a:endParaRPr 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5974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While keeping their attention focused on where I’m talking.</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 another strategy is explicit, moving emphasis for simplifying the complex illustrations that we often encounter in evaluation. You can use this to discuss logic models or process charts, anything like that.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Here’s another suggestion for pacing that came through your suggestions.</a:t>
            </a:r>
          </a:p>
          <a:p>
            <a:endParaRPr lang="en-US" dirty="0" smtClean="0"/>
          </a:p>
        </p:txBody>
      </p:sp>
      <p:sp>
        <p:nvSpPr>
          <p:cNvPr id="4" name="Slide Number Placeholder 3"/>
          <p:cNvSpPr>
            <a:spLocks noGrp="1"/>
          </p:cNvSpPr>
          <p:nvPr>
            <p:ph type="sldNum" sz="quarter" idx="5"/>
          </p:nvPr>
        </p:nvSpPr>
        <p:spPr/>
        <p:txBody>
          <a:bodyPr/>
          <a:lstStyle/>
          <a:p>
            <a:pPr>
              <a:defRPr/>
            </a:pPr>
            <a:fld id="{F0A5DC20-C916-4D20-A51A-0C144750BE25}" type="slidenum">
              <a:rPr lang="en-US" smtClean="0">
                <a:solidFill>
                  <a:prstClr val="black"/>
                </a:solidFill>
              </a:rPr>
              <a:pPr>
                <a:defRPr/>
              </a:pPr>
              <a:t>21</a:t>
            </a:fld>
            <a:endParaRPr lang="en-US">
              <a:solidFill>
                <a:prstClr val="black"/>
              </a:solidFill>
            </a:endParaRPr>
          </a:p>
        </p:txBody>
      </p:sp>
      <p:sp>
        <p:nvSpPr>
          <p:cNvPr id="2" name="Header Placeholder 1"/>
          <p:cNvSpPr>
            <a:spLocks noGrp="1"/>
          </p:cNvSpPr>
          <p:nvPr>
            <p:ph type="hdr" sz="quarter" idx="10"/>
          </p:nvPr>
        </p:nvSpPr>
        <p:spPr/>
        <p:txBody>
          <a:bodyPr/>
          <a:lstStyle/>
          <a:p>
            <a:r>
              <a:rPr lang="en-US" smtClean="0">
                <a:solidFill>
                  <a:prstClr val="black"/>
                </a:solidFill>
              </a:rPr>
              <a:t>Evergreen | OMG | September 2011</a:t>
            </a:r>
            <a:endParaRPr 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“Sometimes when the exact numbers aren’t that important, statistical charts can be presented without numbers but using the color scheme and relative sizes and positions of chart elements to get the meaning across more easily. When doing this, the presenter takes the audience on an engaging tour of the ‘map’ that is on the screen, pointing out the various relationships among the elements and how to interpret them.”</a:t>
            </a:r>
            <a:endParaRPr lang="en-US" b="1" dirty="0" smtClean="0"/>
          </a:p>
          <a:p>
            <a:endParaRPr lang="en-US" dirty="0"/>
          </a:p>
        </p:txBody>
      </p:sp>
      <p:sp>
        <p:nvSpPr>
          <p:cNvPr id="4" name="Slide Number Placeholder 3"/>
          <p:cNvSpPr>
            <a:spLocks noGrp="1"/>
          </p:cNvSpPr>
          <p:nvPr>
            <p:ph type="sldNum" sz="quarter" idx="10"/>
          </p:nvPr>
        </p:nvSpPr>
        <p:spPr/>
        <p:txBody>
          <a:bodyPr/>
          <a:lstStyle/>
          <a:p>
            <a:fld id="{8DE95E00-DD9E-484D-80DA-6C346DDCA809}" type="slidenum">
              <a:rPr lang="en-US" smtClean="0"/>
              <a:t>22</a:t>
            </a:fld>
            <a:endParaRPr lang="en-US"/>
          </a:p>
        </p:txBody>
      </p:sp>
    </p:spTree>
    <p:extLst>
      <p:ext uri="{BB962C8B-B14F-4D97-AF65-F5344CB8AC3E}">
        <p14:creationId xmlns:p14="http://schemas.microsoft.com/office/powerpoint/2010/main" val="22665017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 that instead of a lot</a:t>
            </a:r>
            <a:r>
              <a:rPr lang="en-US" baseline="0" dirty="0" smtClean="0"/>
              <a:t> of visual clutter that adds distracting to your talk,</a:t>
            </a:r>
            <a:endParaRPr lang="en-US" dirty="0" smtClean="0"/>
          </a:p>
          <a:p>
            <a:endParaRPr lang="en-US" dirty="0"/>
          </a:p>
        </p:txBody>
      </p:sp>
      <p:sp>
        <p:nvSpPr>
          <p:cNvPr id="4" name="Slide Number Placeholder 3"/>
          <p:cNvSpPr>
            <a:spLocks noGrp="1"/>
          </p:cNvSpPr>
          <p:nvPr>
            <p:ph type="sldNum" sz="quarter" idx="10"/>
          </p:nvPr>
        </p:nvSpPr>
        <p:spPr/>
        <p:txBody>
          <a:bodyPr/>
          <a:lstStyle/>
          <a:p>
            <a:fld id="{8DE95E00-DD9E-484D-80DA-6C346DDCA809}" type="slidenum">
              <a:rPr lang="en-US" smtClean="0"/>
              <a:t>23</a:t>
            </a:fld>
            <a:endParaRPr lang="en-US"/>
          </a:p>
        </p:txBody>
      </p:sp>
    </p:spTree>
    <p:extLst>
      <p:ext uri="{BB962C8B-B14F-4D97-AF65-F5344CB8AC3E}">
        <p14:creationId xmlns:p14="http://schemas.microsoft.com/office/powerpoint/2010/main" val="35536918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present this, where the audience’s attention is</a:t>
            </a:r>
            <a:r>
              <a:rPr lang="en-US" baseline="0" dirty="0" smtClean="0"/>
              <a:t> kept on you, as the speaker.</a:t>
            </a:r>
          </a:p>
          <a:p>
            <a:endParaRPr lang="en-US" baseline="0" dirty="0" smtClean="0"/>
          </a:p>
          <a:p>
            <a:r>
              <a:rPr lang="en-US" baseline="0" dirty="0" smtClean="0"/>
              <a:t>So there we have several methods for working with your slide content during delivery to help keep the audience glued to you.</a:t>
            </a:r>
            <a:endParaRPr lang="en-US" dirty="0"/>
          </a:p>
        </p:txBody>
      </p:sp>
      <p:sp>
        <p:nvSpPr>
          <p:cNvPr id="4" name="Date Placeholder 3"/>
          <p:cNvSpPr>
            <a:spLocks noGrp="1"/>
          </p:cNvSpPr>
          <p:nvPr>
            <p:ph type="dt" idx="10"/>
          </p:nvPr>
        </p:nvSpPr>
        <p:spPr/>
        <p:txBody>
          <a:bodyPr/>
          <a:lstStyle/>
          <a:p>
            <a:endParaRPr lang="en-US">
              <a:solidFill>
                <a:prstClr val="black"/>
              </a:solidFill>
            </a:endParaRPr>
          </a:p>
        </p:txBody>
      </p:sp>
    </p:spTree>
    <p:extLst>
      <p:ext uri="{BB962C8B-B14F-4D97-AF65-F5344CB8AC3E}">
        <p14:creationId xmlns:p14="http://schemas.microsoft.com/office/powerpoint/2010/main" val="12129674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turn to</a:t>
            </a:r>
            <a:r>
              <a:rPr lang="en-US" baseline="0" dirty="0" smtClean="0"/>
              <a:t> the third P, the personal touch. The idea here is that we can increase our engagement with the audience by sprinkling in some informal, interpersonal (and yet possibly scripted) points.</a:t>
            </a:r>
            <a:endParaRPr lang="en-US" dirty="0"/>
          </a:p>
        </p:txBody>
      </p:sp>
      <p:sp>
        <p:nvSpPr>
          <p:cNvPr id="4" name="Slide Number Placeholder 3"/>
          <p:cNvSpPr>
            <a:spLocks noGrp="1"/>
          </p:cNvSpPr>
          <p:nvPr>
            <p:ph type="sldNum" sz="quarter" idx="10"/>
          </p:nvPr>
        </p:nvSpPr>
        <p:spPr/>
        <p:txBody>
          <a:bodyPr/>
          <a:lstStyle/>
          <a:p>
            <a:fld id="{8DE95E00-DD9E-484D-80DA-6C346DDCA809}" type="slidenum">
              <a:rPr lang="en-US" smtClean="0"/>
              <a:t>25</a:t>
            </a:fld>
            <a:endParaRPr lang="en-US"/>
          </a:p>
        </p:txBody>
      </p:sp>
    </p:spTree>
    <p:extLst>
      <p:ext uri="{BB962C8B-B14F-4D97-AF65-F5344CB8AC3E}">
        <p14:creationId xmlns:p14="http://schemas.microsoft.com/office/powerpoint/2010/main" val="30466488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empirical research does speak to this point</a:t>
            </a:r>
            <a:r>
              <a:rPr lang="en-US" baseline="0" dirty="0" smtClean="0"/>
              <a:t> of delivery. When we break from what appears to be the formal talk track to say things like “This third point here is the most critical” or “my favorite” we peak audience interest and actually boost learning. It’s a bit informal, but you can plan ahead to sprinkle in a few personal touches like that. </a:t>
            </a:r>
          </a:p>
          <a:p>
            <a:endParaRPr lang="en-US" baseline="0" dirty="0" smtClean="0"/>
          </a:p>
          <a:p>
            <a:r>
              <a:rPr lang="en-US" baseline="0" dirty="0" smtClean="0"/>
              <a:t>The research has shown that adding in personal touches can be particularly effective in conference settings where you are trying to persuade a somewhat skeptical audience. The audiences at AEA are never skeptical, but outside of here you might find that personal touch to be helpful in disarming an audience predisposed to be defensive or tense, like with certain groups of unhappy stakeholders. </a:t>
            </a:r>
            <a:r>
              <a:rPr lang="en-US" sz="1200" kern="1200" dirty="0" smtClean="0">
                <a:solidFill>
                  <a:schemeClr val="tx1"/>
                </a:solidFill>
                <a:effectLst/>
                <a:latin typeface="+mn-lt"/>
                <a:ea typeface="+mn-ea"/>
                <a:cs typeface="+mn-cs"/>
              </a:rPr>
              <a:t>Rowley-</a:t>
            </a:r>
            <a:r>
              <a:rPr lang="en-US" sz="1200" kern="1200" dirty="0" err="1" smtClean="0">
                <a:solidFill>
                  <a:schemeClr val="tx1"/>
                </a:solidFill>
                <a:effectLst/>
                <a:latin typeface="+mn-lt"/>
                <a:ea typeface="+mn-ea"/>
                <a:cs typeface="+mn-cs"/>
              </a:rPr>
              <a:t>Jolivet</a:t>
            </a:r>
            <a:r>
              <a:rPr lang="en-US" sz="1200" kern="1200" dirty="0" smtClean="0">
                <a:solidFill>
                  <a:schemeClr val="tx1"/>
                </a:solidFill>
                <a:effectLst/>
                <a:latin typeface="+mn-lt"/>
                <a:ea typeface="+mn-ea"/>
                <a:cs typeface="+mn-cs"/>
              </a:rPr>
              <a:t> &amp; Carter-Thomas, 2005</a:t>
            </a:r>
            <a:endParaRPr lang="en-US" dirty="0"/>
          </a:p>
        </p:txBody>
      </p:sp>
      <p:sp>
        <p:nvSpPr>
          <p:cNvPr id="4" name="Slide Number Placeholder 3"/>
          <p:cNvSpPr>
            <a:spLocks noGrp="1"/>
          </p:cNvSpPr>
          <p:nvPr>
            <p:ph type="sldNum" sz="quarter" idx="10"/>
          </p:nvPr>
        </p:nvSpPr>
        <p:spPr/>
        <p:txBody>
          <a:bodyPr/>
          <a:lstStyle/>
          <a:p>
            <a:fld id="{8DE95E00-DD9E-484D-80DA-6C346DDCA809}" type="slidenum">
              <a:rPr lang="en-US" smtClean="0"/>
              <a:t>26</a:t>
            </a:fld>
            <a:endParaRPr lang="en-US"/>
          </a:p>
        </p:txBody>
      </p:sp>
    </p:spTree>
    <p:extLst>
      <p:ext uri="{BB962C8B-B14F-4D97-AF65-F5344CB8AC3E}">
        <p14:creationId xmlns:p14="http://schemas.microsoft.com/office/powerpoint/2010/main" val="17566921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aspect of the personal touch is the role of humor.</a:t>
            </a:r>
            <a:r>
              <a:rPr lang="en-US" baseline="0" dirty="0" smtClean="0"/>
              <a:t>  Whether or not to insert jokes is largely up to your own comfort with being funny in front of a crowd. The Dynamic Dozen were somewhat split on this issue. Some were naturally funny people, so they planned scripted lightheartedness. </a:t>
            </a:r>
            <a:endParaRPr lang="en-US" dirty="0"/>
          </a:p>
        </p:txBody>
      </p:sp>
      <p:sp>
        <p:nvSpPr>
          <p:cNvPr id="4" name="Slide Number Placeholder 3"/>
          <p:cNvSpPr>
            <a:spLocks noGrp="1"/>
          </p:cNvSpPr>
          <p:nvPr>
            <p:ph type="sldNum" sz="quarter" idx="10"/>
          </p:nvPr>
        </p:nvSpPr>
        <p:spPr/>
        <p:txBody>
          <a:bodyPr/>
          <a:lstStyle/>
          <a:p>
            <a:fld id="{8DE95E00-DD9E-484D-80DA-6C346DDCA809}" type="slidenum">
              <a:rPr lang="en-US" smtClean="0"/>
              <a:t>27</a:t>
            </a:fld>
            <a:endParaRPr lang="en-US"/>
          </a:p>
        </p:txBody>
      </p:sp>
    </p:spTree>
    <p:extLst>
      <p:ext uri="{BB962C8B-B14F-4D97-AF65-F5344CB8AC3E}">
        <p14:creationId xmlns:p14="http://schemas.microsoft.com/office/powerpoint/2010/main" val="24021501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Others aren’t as comfortable with humor and found that, when they tried it, it totally flopped and became that unwanted distraction. This screenshot and others I’ll show in the rest of this talk come from the very funny satire video, Every Presentation Ever, where the presenter essentially makes every possible delivery mistake. Here is just told a joke that flopped.</a:t>
            </a:r>
          </a:p>
          <a:p>
            <a:endParaRPr lang="en-US" baseline="0" dirty="0" smtClean="0"/>
          </a:p>
          <a:p>
            <a:r>
              <a:rPr lang="en-US" baseline="0" dirty="0" smtClean="0"/>
              <a:t>So don’t force it if it doesn’t already come naturally for you.</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However, the research on the role of humor has shown that funny anecdotes and such create an emotional connection with the audience that can increase the recall of information. (</a:t>
            </a:r>
            <a:r>
              <a:rPr lang="en-US" sz="1200" kern="1200" dirty="0" err="1" smtClean="0">
                <a:solidFill>
                  <a:schemeClr val="tx1"/>
                </a:solidFill>
                <a:effectLst/>
                <a:latin typeface="+mn-lt"/>
                <a:ea typeface="+mn-ea"/>
                <a:cs typeface="+mn-cs"/>
              </a:rPr>
              <a:t>Dolcos</a:t>
            </a:r>
            <a:r>
              <a:rPr lang="en-US" sz="1200" kern="1200" dirty="0" smtClean="0">
                <a:solidFill>
                  <a:schemeClr val="tx1"/>
                </a:solidFill>
                <a:effectLst/>
                <a:latin typeface="+mn-lt"/>
                <a:ea typeface="+mn-ea"/>
                <a:cs typeface="+mn-cs"/>
              </a:rPr>
              <a:t>, F., </a:t>
            </a:r>
            <a:r>
              <a:rPr lang="en-US" sz="1200" kern="1200" dirty="0" err="1" smtClean="0">
                <a:solidFill>
                  <a:schemeClr val="tx1"/>
                </a:solidFill>
                <a:effectLst/>
                <a:latin typeface="+mn-lt"/>
                <a:ea typeface="+mn-ea"/>
                <a:cs typeface="+mn-cs"/>
              </a:rPr>
              <a:t>LaBar</a:t>
            </a:r>
            <a:r>
              <a:rPr lang="en-US" sz="1200" kern="1200" dirty="0" smtClean="0">
                <a:solidFill>
                  <a:schemeClr val="tx1"/>
                </a:solidFill>
                <a:effectLst/>
                <a:latin typeface="+mn-lt"/>
                <a:ea typeface="+mn-ea"/>
                <a:cs typeface="+mn-cs"/>
              </a:rPr>
              <a:t>, K.S., &amp; </a:t>
            </a:r>
            <a:r>
              <a:rPr lang="en-US" sz="1200" kern="1200" dirty="0" err="1" smtClean="0">
                <a:solidFill>
                  <a:schemeClr val="tx1"/>
                </a:solidFill>
                <a:effectLst/>
                <a:latin typeface="+mn-lt"/>
                <a:ea typeface="+mn-ea"/>
                <a:cs typeface="+mn-cs"/>
              </a:rPr>
              <a:t>Cabeza</a:t>
            </a:r>
            <a:r>
              <a:rPr lang="en-US" sz="1200" kern="1200" dirty="0" smtClean="0">
                <a:solidFill>
                  <a:schemeClr val="tx1"/>
                </a:solidFill>
                <a:effectLst/>
                <a:latin typeface="+mn-lt"/>
                <a:ea typeface="+mn-ea"/>
                <a:cs typeface="+mn-cs"/>
              </a:rPr>
              <a:t>, R. (2004). Interaction between the </a:t>
            </a:r>
            <a:r>
              <a:rPr lang="en-US" sz="1200" kern="1200" dirty="0" err="1" smtClean="0">
                <a:solidFill>
                  <a:schemeClr val="tx1"/>
                </a:solidFill>
                <a:effectLst/>
                <a:latin typeface="+mn-lt"/>
                <a:ea typeface="+mn-ea"/>
                <a:cs typeface="+mn-cs"/>
              </a:rPr>
              <a:t>Amygdala</a:t>
            </a:r>
            <a:r>
              <a:rPr lang="en-US" sz="1200" kern="1200" dirty="0" smtClean="0">
                <a:solidFill>
                  <a:schemeClr val="tx1"/>
                </a:solidFill>
                <a:effectLst/>
                <a:latin typeface="+mn-lt"/>
                <a:ea typeface="+mn-ea"/>
                <a:cs typeface="+mn-cs"/>
              </a:rPr>
              <a:t> and the Medial Temporal Lobe memory system predicts better memory for emotional events. </a:t>
            </a:r>
            <a:r>
              <a:rPr lang="en-US" sz="1200" i="1" kern="1200" dirty="0" smtClean="0">
                <a:solidFill>
                  <a:schemeClr val="tx1"/>
                </a:solidFill>
                <a:effectLst/>
                <a:latin typeface="+mn-lt"/>
                <a:ea typeface="+mn-ea"/>
                <a:cs typeface="+mn-cs"/>
              </a:rPr>
              <a:t>Neuron</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42</a:t>
            </a:r>
            <a:r>
              <a:rPr lang="en-US" sz="1200" kern="1200" dirty="0" smtClean="0">
                <a:solidFill>
                  <a:schemeClr val="tx1"/>
                </a:solidFill>
                <a:effectLst/>
                <a:latin typeface="+mn-lt"/>
                <a:ea typeface="+mn-ea"/>
                <a:cs typeface="+mn-cs"/>
              </a:rPr>
              <a:t>, 855-863.)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a:t>
            </a:r>
            <a:r>
              <a:rPr lang="en-US" sz="1200" kern="1200" baseline="0" dirty="0" smtClean="0">
                <a:solidFill>
                  <a:schemeClr val="tx1"/>
                </a:solidFill>
                <a:effectLst/>
                <a:latin typeface="+mn-lt"/>
                <a:ea typeface="+mn-ea"/>
                <a:cs typeface="+mn-cs"/>
              </a:rPr>
              <a:t> also encourages openness and defuses threats to competence and likeability (</a:t>
            </a:r>
            <a:r>
              <a:rPr lang="en-US" sz="1200" kern="1200" dirty="0" err="1" smtClean="0">
                <a:solidFill>
                  <a:schemeClr val="tx1"/>
                </a:solidFill>
                <a:effectLst/>
                <a:latin typeface="+mn-lt"/>
                <a:ea typeface="+mn-ea"/>
                <a:cs typeface="+mn-cs"/>
              </a:rPr>
              <a:t>Politi</a:t>
            </a:r>
            <a:r>
              <a:rPr lang="en-US" sz="1200" kern="1200" dirty="0" smtClean="0">
                <a:solidFill>
                  <a:schemeClr val="tx1"/>
                </a:solidFill>
                <a:effectLst/>
                <a:latin typeface="+mn-lt"/>
                <a:ea typeface="+mn-ea"/>
                <a:cs typeface="+mn-cs"/>
              </a:rPr>
              <a:t>, P. (2009). One-sided laughter in academic presentations: a small-scale investigation. </a:t>
            </a:r>
            <a:r>
              <a:rPr lang="en-US" sz="1200" i="1" kern="1200" dirty="0" smtClean="0">
                <a:solidFill>
                  <a:schemeClr val="tx1"/>
                </a:solidFill>
                <a:effectLst/>
                <a:latin typeface="+mn-lt"/>
                <a:ea typeface="+mn-ea"/>
                <a:cs typeface="+mn-cs"/>
              </a:rPr>
              <a:t>Discourse Studies</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11</a:t>
            </a:r>
            <a:r>
              <a:rPr lang="en-US" sz="1200" kern="1200" dirty="0" smtClean="0">
                <a:solidFill>
                  <a:schemeClr val="tx1"/>
                </a:solidFill>
                <a:effectLst/>
                <a:latin typeface="+mn-lt"/>
                <a:ea typeface="+mn-ea"/>
                <a:cs typeface="+mn-cs"/>
              </a:rPr>
              <a:t>(5), 561-584.)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Let’s turn to the last P.</a:t>
            </a:r>
            <a:endParaRPr lang="en-US" dirty="0" smtClean="0"/>
          </a:p>
        </p:txBody>
      </p:sp>
      <p:sp>
        <p:nvSpPr>
          <p:cNvPr id="4" name="Slide Number Placeholder 3"/>
          <p:cNvSpPr>
            <a:spLocks noGrp="1"/>
          </p:cNvSpPr>
          <p:nvPr>
            <p:ph type="sldNum" sz="quarter" idx="10"/>
          </p:nvPr>
        </p:nvSpPr>
        <p:spPr/>
        <p:txBody>
          <a:bodyPr/>
          <a:lstStyle/>
          <a:p>
            <a:fld id="{3C8EBE82-716B-474A-9003-92637D1B465A}" type="slidenum">
              <a:rPr lang="en-US" smtClean="0">
                <a:solidFill>
                  <a:prstClr val="black"/>
                </a:solidFill>
              </a:rPr>
              <a:pPr/>
              <a:t>28</a:t>
            </a:fld>
            <a:endParaRPr lang="en-US">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Pose – this is about bodies – </a:t>
            </a:r>
            <a:r>
              <a:rPr lang="en-US" dirty="0" err="1" smtClean="0"/>
              <a:t>your’s</a:t>
            </a:r>
            <a:r>
              <a:rPr lang="en-US" dirty="0" smtClean="0"/>
              <a:t> and your audience’s. Let’s start</a:t>
            </a:r>
            <a:r>
              <a:rPr lang="en-US" baseline="0" dirty="0" smtClean="0"/>
              <a:t> with yours. When you already have your mind full of your talking points, it can be hard to also think about what your body is doing, but your poise and pose make a big difference.</a:t>
            </a:r>
            <a:endParaRPr lang="en-US" dirty="0"/>
          </a:p>
        </p:txBody>
      </p:sp>
      <p:sp>
        <p:nvSpPr>
          <p:cNvPr id="4" name="Slide Number Placeholder 3"/>
          <p:cNvSpPr>
            <a:spLocks noGrp="1"/>
          </p:cNvSpPr>
          <p:nvPr>
            <p:ph type="sldNum" sz="quarter" idx="10"/>
          </p:nvPr>
        </p:nvSpPr>
        <p:spPr/>
        <p:txBody>
          <a:bodyPr/>
          <a:lstStyle/>
          <a:p>
            <a:fld id="{8DE95E00-DD9E-484D-80DA-6C346DDCA809}" type="slidenum">
              <a:rPr lang="en-US" smtClean="0"/>
              <a:t>29</a:t>
            </a:fld>
            <a:endParaRPr lang="en-US"/>
          </a:p>
        </p:txBody>
      </p:sp>
    </p:spTree>
    <p:extLst>
      <p:ext uri="{BB962C8B-B14F-4D97-AF65-F5344CB8AC3E}">
        <p14:creationId xmlns:p14="http://schemas.microsoft.com/office/powerpoint/2010/main" val="1362597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Today we’re here</a:t>
            </a:r>
            <a:r>
              <a:rPr lang="en-US" baseline="0" dirty="0" smtClean="0"/>
              <a:t> to talk about delivery.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[Distribute handout]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handouts for this session are being distributed now and are also posted on the p2i website.</a:t>
            </a:r>
          </a:p>
        </p:txBody>
      </p:sp>
      <p:sp>
        <p:nvSpPr>
          <p:cNvPr id="4" name="Slide Number Placeholder 3"/>
          <p:cNvSpPr>
            <a:spLocks noGrp="1"/>
          </p:cNvSpPr>
          <p:nvPr>
            <p:ph type="sldNum" sz="quarter" idx="10"/>
          </p:nvPr>
        </p:nvSpPr>
        <p:spPr/>
        <p:txBody>
          <a:bodyPr/>
          <a:lstStyle/>
          <a:p>
            <a:fld id="{3C8EBE82-716B-474A-9003-92637D1B465A}" type="slidenum">
              <a:rPr lang="en-US" smtClean="0">
                <a:solidFill>
                  <a:prstClr val="black"/>
                </a:solidFill>
              </a:rPr>
              <a:pPr/>
              <a:t>3</a:t>
            </a:fld>
            <a:endParaRPr lang="en-US">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most</a:t>
            </a:r>
            <a:r>
              <a:rPr lang="en-US" baseline="0" dirty="0" smtClean="0"/>
              <a:t> basic rule most often broken is when the presenter turns away from the audience, toward the screen, to read the text off of the slide. It is the opposite of what your audience needs in order to hear you.</a:t>
            </a:r>
          </a:p>
          <a:p>
            <a:endParaRPr lang="en-US" baseline="0" dirty="0" smtClean="0"/>
          </a:p>
          <a:p>
            <a:r>
              <a:rPr lang="en-US" baseline="0" dirty="0" smtClean="0"/>
              <a:t>As obvious as it sounds, this rule is broken all of the time, especially when we’re upping our game and explaining diagrams on the slide. When I absolutely need to be facing the slide, I intentionally talk much louder so I can still be heard.</a:t>
            </a:r>
            <a:endParaRPr lang="en-US" dirty="0"/>
          </a:p>
        </p:txBody>
      </p:sp>
      <p:sp>
        <p:nvSpPr>
          <p:cNvPr id="4" name="Slide Number Placeholder 3"/>
          <p:cNvSpPr>
            <a:spLocks noGrp="1"/>
          </p:cNvSpPr>
          <p:nvPr>
            <p:ph type="sldNum" sz="quarter" idx="10"/>
          </p:nvPr>
        </p:nvSpPr>
        <p:spPr/>
        <p:txBody>
          <a:bodyPr/>
          <a:lstStyle/>
          <a:p>
            <a:fld id="{3C8EBE82-716B-474A-9003-92637D1B465A}" type="slidenum">
              <a:rPr lang="en-US" smtClean="0">
                <a:solidFill>
                  <a:prstClr val="black"/>
                </a:solidFill>
              </a:rPr>
              <a:pPr/>
              <a:t>30</a:t>
            </a:fld>
            <a:endParaRPr lang="en-US">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Dynamic Dozen suggested getting away from the crutch of the podium and moving around the room. It makes you more interesting and give you another way to connect with the audience more. </a:t>
            </a:r>
          </a:p>
          <a:p>
            <a:endParaRPr lang="en-US" baseline="0" dirty="0" smtClean="0"/>
          </a:p>
          <a:p>
            <a:r>
              <a:rPr lang="en-US" baseline="0" dirty="0" smtClean="0"/>
              <a:t>When you are standing, it’s a good idea to move around. But this isn’t always possible, as you could be in a presentation situation where the room or the format doesn’t allow for it. If you are stuck to the podium microphone, rather than having a lavaliere, for example, there’s not much you can do. Now, that’s an obvious example, but the question of whether to sit or stand up and move isn’t always so clear. Let’s explore that a bit.</a:t>
            </a:r>
            <a:endParaRPr lang="en-US" dirty="0"/>
          </a:p>
        </p:txBody>
      </p:sp>
      <p:sp>
        <p:nvSpPr>
          <p:cNvPr id="4" name="Slide Number Placeholder 3"/>
          <p:cNvSpPr>
            <a:spLocks noGrp="1"/>
          </p:cNvSpPr>
          <p:nvPr>
            <p:ph type="sldNum" sz="quarter" idx="10"/>
          </p:nvPr>
        </p:nvSpPr>
        <p:spPr/>
        <p:txBody>
          <a:bodyPr/>
          <a:lstStyle/>
          <a:p>
            <a:fld id="{8DE95E00-DD9E-484D-80DA-6C346DDCA809}" type="slidenum">
              <a:rPr lang="en-US" smtClean="0"/>
              <a:t>31</a:t>
            </a:fld>
            <a:endParaRPr lang="en-US"/>
          </a:p>
        </p:txBody>
      </p:sp>
    </p:spTree>
    <p:extLst>
      <p:ext uri="{BB962C8B-B14F-4D97-AF65-F5344CB8AC3E}">
        <p14:creationId xmlns:p14="http://schemas.microsoft.com/office/powerpoint/2010/main" val="30935130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is the format for a typical think tank. A small group, where you lead the discussion but others are expected to talk a lot. [ASK THE AUDIENCE] Sit or stand?</a:t>
            </a:r>
            <a:endParaRPr lang="en-US" dirty="0" smtClean="0"/>
          </a:p>
        </p:txBody>
      </p:sp>
      <p:sp>
        <p:nvSpPr>
          <p:cNvPr id="4" name="Slide Number Placeholder 3"/>
          <p:cNvSpPr>
            <a:spLocks noGrp="1"/>
          </p:cNvSpPr>
          <p:nvPr>
            <p:ph type="sldNum" sz="quarter" idx="10"/>
          </p:nvPr>
        </p:nvSpPr>
        <p:spPr/>
        <p:txBody>
          <a:bodyPr/>
          <a:lstStyle/>
          <a:p>
            <a:fld id="{3C8EBE82-716B-474A-9003-92637D1B465A}" type="slidenum">
              <a:rPr lang="en-US" smtClean="0">
                <a:solidFill>
                  <a:prstClr val="black"/>
                </a:solidFill>
              </a:rPr>
              <a:pPr/>
              <a:t>32</a:t>
            </a:fld>
            <a:endParaRPr lang="en-US">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 panel</a:t>
            </a:r>
            <a:r>
              <a:rPr lang="en-US" baseline="0" dirty="0" smtClean="0"/>
              <a:t> discussion, where the panelists have spots at a table. [ASK THE AUDIENCE]  Sit or stand?</a:t>
            </a:r>
            <a:endParaRPr lang="en-US" dirty="0" smtClean="0"/>
          </a:p>
        </p:txBody>
      </p:sp>
      <p:sp>
        <p:nvSpPr>
          <p:cNvPr id="4" name="Slide Number Placeholder 3"/>
          <p:cNvSpPr>
            <a:spLocks noGrp="1"/>
          </p:cNvSpPr>
          <p:nvPr>
            <p:ph type="sldNum" sz="quarter" idx="10"/>
          </p:nvPr>
        </p:nvSpPr>
        <p:spPr/>
        <p:txBody>
          <a:bodyPr/>
          <a:lstStyle/>
          <a:p>
            <a:fld id="{3C8EBE82-716B-474A-9003-92637D1B465A}" type="slidenum">
              <a:rPr lang="en-US" smtClean="0">
                <a:solidFill>
                  <a:prstClr val="black"/>
                </a:solidFill>
              </a:rPr>
              <a:pPr/>
              <a:t>33</a:t>
            </a:fld>
            <a:endParaRPr lang="en-US">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longer demonstration</a:t>
            </a:r>
            <a:r>
              <a:rPr lang="en-US" baseline="0" dirty="0" smtClean="0"/>
              <a:t> or skill-building session. [ASK THE AUDIENCE]  Sit or stand?</a:t>
            </a:r>
          </a:p>
          <a:p>
            <a:endParaRPr lang="en-US" baseline="0" dirty="0" smtClean="0"/>
          </a:p>
          <a:p>
            <a:r>
              <a:rPr lang="en-US" baseline="0" dirty="0" smtClean="0"/>
              <a:t>Generally, standing and moving tends to be more formal and convey more authority. Smaller working groups or discussion-based forums may call for sitting. So you see, the context matters.</a:t>
            </a:r>
          </a:p>
          <a:p>
            <a:endParaRPr lang="en-US" baseline="0" dirty="0" smtClean="0"/>
          </a:p>
          <a:p>
            <a:r>
              <a:rPr lang="en-US" baseline="0" dirty="0" smtClean="0"/>
              <a:t>So that’s your body, let’s talk about the bodies of your audiences.</a:t>
            </a:r>
            <a:endParaRPr lang="en-US" dirty="0" smtClean="0"/>
          </a:p>
        </p:txBody>
      </p:sp>
      <p:sp>
        <p:nvSpPr>
          <p:cNvPr id="4" name="Slide Number Placeholder 3"/>
          <p:cNvSpPr>
            <a:spLocks noGrp="1"/>
          </p:cNvSpPr>
          <p:nvPr>
            <p:ph type="sldNum" sz="quarter" idx="10"/>
          </p:nvPr>
        </p:nvSpPr>
        <p:spPr/>
        <p:txBody>
          <a:bodyPr/>
          <a:lstStyle/>
          <a:p>
            <a:fld id="{3C8EBE82-716B-474A-9003-92637D1B465A}" type="slidenum">
              <a:rPr lang="en-US" smtClean="0">
                <a:solidFill>
                  <a:prstClr val="black"/>
                </a:solidFill>
              </a:rPr>
              <a:pPr/>
              <a:t>34</a:t>
            </a:fld>
            <a:endParaRPr lang="en-US">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Dynamic Dozen impressed the importance of reading the body language of your audience.</a:t>
            </a:r>
          </a:p>
          <a:p>
            <a:endParaRPr lang="en-US" baseline="0" dirty="0" smtClean="0"/>
          </a:p>
          <a:p>
            <a:r>
              <a:rPr lang="en-US" baseline="0" dirty="0" smtClean="0"/>
              <a:t>If they’re interested, they’ll be looking at you, taking notes, nodding heads, or even furrowing a brow.</a:t>
            </a:r>
          </a:p>
          <a:p>
            <a:endParaRPr lang="en-US" baseline="0" dirty="0" smtClean="0"/>
          </a:p>
          <a:p>
            <a:r>
              <a:rPr lang="en-US" baseline="0" dirty="0" smtClean="0"/>
              <a:t>If they’ve checked out, you’ll see phones whip out. Some folks say they’re taking notes on their phones or </a:t>
            </a:r>
            <a:r>
              <a:rPr lang="en-US" baseline="0" dirty="0" err="1" smtClean="0"/>
              <a:t>Googling</a:t>
            </a:r>
            <a:r>
              <a:rPr lang="en-US" baseline="0" dirty="0" smtClean="0"/>
              <a:t> you or something like that – so in the conference context the number one sign you’ve lost them is when they get out their programs and start looking for another session.</a:t>
            </a:r>
          </a:p>
          <a:p>
            <a:endParaRPr lang="en-US" baseline="0" dirty="0" smtClean="0"/>
          </a:p>
          <a:p>
            <a:r>
              <a:rPr lang="en-US" baseline="0" dirty="0" smtClean="0"/>
              <a:t>[ASK THE AUDIENCE] When that happens, what can you do? [Take ideas.] All great ideas. Our Dynamic Dozen suggested you initiate an activity, though that takes some skill and the right context. I suggest you take your next point you want to make and turn it into a question and solicit some input. Get them talking and engaged.</a:t>
            </a:r>
            <a:endParaRPr lang="en-US" dirty="0" smtClean="0"/>
          </a:p>
          <a:p>
            <a:endParaRPr lang="en-US" dirty="0" smtClean="0"/>
          </a:p>
          <a:p>
            <a:r>
              <a:rPr lang="en-US" dirty="0" smtClean="0"/>
              <a:t>And this takes us</a:t>
            </a:r>
            <a:r>
              <a:rPr lang="en-US" baseline="0" dirty="0" smtClean="0"/>
              <a:t> right into our first A - </a:t>
            </a:r>
            <a:endParaRPr lang="en-US" dirty="0" smtClean="0"/>
          </a:p>
        </p:txBody>
      </p:sp>
      <p:sp>
        <p:nvSpPr>
          <p:cNvPr id="4" name="Slide Number Placeholder 3"/>
          <p:cNvSpPr>
            <a:spLocks noGrp="1"/>
          </p:cNvSpPr>
          <p:nvPr>
            <p:ph type="sldNum" sz="quarter" idx="10"/>
          </p:nvPr>
        </p:nvSpPr>
        <p:spPr/>
        <p:txBody>
          <a:bodyPr/>
          <a:lstStyle/>
          <a:p>
            <a:fld id="{3C8EBE82-716B-474A-9003-92637D1B465A}" type="slidenum">
              <a:rPr lang="en-US" smtClean="0">
                <a:solidFill>
                  <a:prstClr val="black"/>
                </a:solidFill>
              </a:rPr>
              <a:pPr/>
              <a:t>35</a:t>
            </a:fld>
            <a:endParaRPr lang="en-US">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Audience management. This</a:t>
            </a:r>
            <a:r>
              <a:rPr lang="en-US" baseline="0" dirty="0" smtClean="0"/>
              <a:t> has to happen before and throughout your presentation. The goal in audience management is to increase their connection to your content. This is the glue.</a:t>
            </a:r>
          </a:p>
          <a:p>
            <a:endParaRPr lang="en-US" baseline="0" dirty="0" smtClean="0"/>
          </a:p>
          <a:p>
            <a:r>
              <a:rPr lang="en-US" baseline="0" dirty="0" smtClean="0"/>
              <a:t>Before the presentation starts, or very near its beginning, you want to intentionally connect.</a:t>
            </a:r>
            <a:endParaRPr lang="en-US" dirty="0"/>
          </a:p>
        </p:txBody>
      </p:sp>
      <p:sp>
        <p:nvSpPr>
          <p:cNvPr id="4" name="Slide Number Placeholder 3"/>
          <p:cNvSpPr>
            <a:spLocks noGrp="1"/>
          </p:cNvSpPr>
          <p:nvPr>
            <p:ph type="sldNum" sz="quarter" idx="10"/>
          </p:nvPr>
        </p:nvSpPr>
        <p:spPr/>
        <p:txBody>
          <a:bodyPr/>
          <a:lstStyle/>
          <a:p>
            <a:fld id="{8DE95E00-DD9E-484D-80DA-6C346DDCA809}" type="slidenum">
              <a:rPr lang="en-US" smtClean="0"/>
              <a:t>36</a:t>
            </a:fld>
            <a:endParaRPr lang="en-US"/>
          </a:p>
        </p:txBody>
      </p:sp>
    </p:spTree>
    <p:extLst>
      <p:ext uri="{BB962C8B-B14F-4D97-AF65-F5344CB8AC3E}">
        <p14:creationId xmlns:p14="http://schemas.microsoft.com/office/powerpoint/2010/main" val="35001189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Dynamic Dozen</a:t>
            </a:r>
            <a:r>
              <a:rPr lang="en-US" baseline="0" dirty="0" smtClean="0"/>
              <a:t> suggested you try to find out what they know about your topic. They said they milled around the room as people came in and engaged them in conversation. They also planned activities right at the start that got the audience members sharing their knowledge on the topic. This serves several purposes: it gets them physically moving and engaged, it increases the relevance of the talk to them, and it let’s you know how much they know so that you can better pitch your material to their level.</a:t>
            </a:r>
            <a:endParaRPr lang="en-US" dirty="0"/>
          </a:p>
        </p:txBody>
      </p:sp>
      <p:sp>
        <p:nvSpPr>
          <p:cNvPr id="4" name="Slide Number Placeholder 3"/>
          <p:cNvSpPr>
            <a:spLocks noGrp="1"/>
          </p:cNvSpPr>
          <p:nvPr>
            <p:ph type="sldNum" sz="quarter" idx="10"/>
          </p:nvPr>
        </p:nvSpPr>
        <p:spPr/>
        <p:txBody>
          <a:bodyPr/>
          <a:lstStyle/>
          <a:p>
            <a:fld id="{8DE95E00-DD9E-484D-80DA-6C346DDCA809}" type="slidenum">
              <a:rPr lang="en-US" smtClean="0"/>
              <a:t>37</a:t>
            </a:fld>
            <a:endParaRPr lang="en-US"/>
          </a:p>
        </p:txBody>
      </p:sp>
    </p:spTree>
    <p:extLst>
      <p:ext uri="{BB962C8B-B14F-4D97-AF65-F5344CB8AC3E}">
        <p14:creationId xmlns:p14="http://schemas.microsoft.com/office/powerpoint/2010/main" val="7037433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on that last point, the Dynamic Dozen said they’ll rework their content on the spot, once they find out what the audience knows. This takes a great deal of skill. After all, you’ve prepared precisely timed content that this suggestion would throw off. </a:t>
            </a:r>
          </a:p>
          <a:p>
            <a:endParaRPr lang="en-US" baseline="0" dirty="0" smtClean="0"/>
          </a:p>
          <a:p>
            <a:r>
              <a:rPr lang="en-US" baseline="0" dirty="0" smtClean="0"/>
              <a:t>But some have observed that less skilled audiences need more concrete examples and more skilled audiences like to hear and exchange stories or case studies with one another. So you might decide on the spot to replace your preplanned concrete examples and open the floor for discussion if you find they are an advanced group.</a:t>
            </a:r>
            <a:endParaRPr lang="en-US" dirty="0"/>
          </a:p>
        </p:txBody>
      </p:sp>
      <p:sp>
        <p:nvSpPr>
          <p:cNvPr id="4" name="Slide Number Placeholder 3"/>
          <p:cNvSpPr>
            <a:spLocks noGrp="1"/>
          </p:cNvSpPr>
          <p:nvPr>
            <p:ph type="sldNum" sz="quarter" idx="10"/>
          </p:nvPr>
        </p:nvSpPr>
        <p:spPr/>
        <p:txBody>
          <a:bodyPr/>
          <a:lstStyle/>
          <a:p>
            <a:fld id="{8DE95E00-DD9E-484D-80DA-6C346DDCA809}" type="slidenum">
              <a:rPr lang="en-US" smtClean="0"/>
              <a:t>38</a:t>
            </a:fld>
            <a:endParaRPr lang="en-US"/>
          </a:p>
        </p:txBody>
      </p:sp>
    </p:spTree>
    <p:extLst>
      <p:ext uri="{BB962C8B-B14F-4D97-AF65-F5344CB8AC3E}">
        <p14:creationId xmlns:p14="http://schemas.microsoft.com/office/powerpoint/2010/main" val="39283912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Regardless of the skill level, you’ll want to intersperse breaks, whether they be</a:t>
            </a:r>
            <a:r>
              <a:rPr lang="en-US" baseline="0" dirty="0" smtClean="0"/>
              <a:t> to take questions, or to engage in an activity. The research on public speaking shows that in classroom settings, longer bouts of talking, like I’m doing now, will decrease learning and increase mind-wandering. That’s an unwanted distraction. So break content into sections and take questions or launch an activity. The Dynamic Dozen suggested an activity every 15-20 minutes for longer talks. Even in a short paper presentation, you can probably build in a quick show of hands or something like that.</a:t>
            </a:r>
            <a:endParaRPr lang="en-US" dirty="0"/>
          </a:p>
        </p:txBody>
      </p:sp>
      <p:sp>
        <p:nvSpPr>
          <p:cNvPr id="4" name="Slide Number Placeholder 3"/>
          <p:cNvSpPr>
            <a:spLocks noGrp="1"/>
          </p:cNvSpPr>
          <p:nvPr>
            <p:ph type="sldNum" sz="quarter" idx="10"/>
          </p:nvPr>
        </p:nvSpPr>
        <p:spPr/>
        <p:txBody>
          <a:bodyPr/>
          <a:lstStyle/>
          <a:p>
            <a:fld id="{8DE95E00-DD9E-484D-80DA-6C346DDCA809}" type="slidenum">
              <a:rPr lang="en-US" smtClean="0"/>
              <a:t>39</a:t>
            </a:fld>
            <a:endParaRPr lang="en-US"/>
          </a:p>
        </p:txBody>
      </p:sp>
    </p:spTree>
    <p:extLst>
      <p:ext uri="{BB962C8B-B14F-4D97-AF65-F5344CB8AC3E}">
        <p14:creationId xmlns:p14="http://schemas.microsoft.com/office/powerpoint/2010/main" val="3994900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AEA</a:t>
            </a:r>
            <a:r>
              <a:rPr lang="en-US" baseline="0" dirty="0" smtClean="0"/>
              <a:t> culled the best advice on good presentations from the evidence of the field.</a:t>
            </a:r>
          </a:p>
          <a:p>
            <a:r>
              <a:rPr lang="en-US" baseline="0" dirty="0" smtClean="0"/>
              <a:t>But to be honest, the empirical evidence is pretty sparse. AEA commissioned a literature review of peer-reviewed studies on rhetoric and public speaking and scraped together a bit, but I want to warn you that it was pretty weak. So we’re supplementing that with two other sources of data: </a:t>
            </a:r>
          </a:p>
          <a:p>
            <a:endParaRPr lang="en-US" baseline="0" dirty="0" smtClean="0"/>
          </a:p>
          <a:p>
            <a:r>
              <a:rPr lang="en-US" baseline="0" dirty="0" smtClean="0"/>
              <a:t>A commissioned study that interviewed 12 of the top AEA presenters</a:t>
            </a:r>
          </a:p>
          <a:p>
            <a:r>
              <a:rPr lang="en-US" baseline="0" dirty="0" smtClean="0"/>
              <a:t>And AEA member solicited input about the good, the bad, and the ugly of presentation delivery.</a:t>
            </a:r>
          </a:p>
          <a:p>
            <a:endParaRPr lang="en-US" baseline="0" dirty="0" smtClean="0"/>
          </a:p>
          <a:p>
            <a:r>
              <a:rPr lang="en-US" baseline="0" dirty="0" smtClean="0"/>
              <a:t>Between all of those sources, we’ve amassed six key points that act as delivery glue, binding your audience to your words, to talk about in the next 45 minutes. We are fondly calling those six key points, 4P &amp; 2A.</a:t>
            </a:r>
          </a:p>
          <a:p>
            <a:endParaRPr lang="en-US" baseline="0" dirty="0" smtClean="0"/>
          </a:p>
          <a:p>
            <a:r>
              <a:rPr lang="en-US" baseline="0" dirty="0" smtClean="0"/>
              <a:t>[CLICK] The 4P are Prep, Pace, Personal, and Pose. [CLICK] And the 2A are Audience and the ever-important All Hell. Let me use the last A there to justify the presentation’s title, Delivery Glue.</a:t>
            </a:r>
            <a:endParaRPr lang="en-US" dirty="0" smtClean="0"/>
          </a:p>
        </p:txBody>
      </p:sp>
      <p:sp>
        <p:nvSpPr>
          <p:cNvPr id="4" name="Slide Number Placeholder 3"/>
          <p:cNvSpPr>
            <a:spLocks noGrp="1"/>
          </p:cNvSpPr>
          <p:nvPr>
            <p:ph type="sldNum" sz="quarter" idx="10"/>
          </p:nvPr>
        </p:nvSpPr>
        <p:spPr/>
        <p:txBody>
          <a:bodyPr/>
          <a:lstStyle/>
          <a:p>
            <a:fld id="{3C8EBE82-716B-474A-9003-92637D1B465A}" type="slidenum">
              <a:rPr lang="en-US" smtClean="0">
                <a:solidFill>
                  <a:prstClr val="black"/>
                </a:solidFill>
              </a:rPr>
              <a:pPr/>
              <a:t>4</a:t>
            </a:fld>
            <a:endParaRPr lang="en-US">
              <a:solidFill>
                <a:prstClr val="black"/>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let’s talk a little bit about Q&amp;A breaks and how to manage those. </a:t>
            </a:r>
          </a:p>
          <a:p>
            <a:endParaRPr lang="en-US" baseline="0" dirty="0" smtClean="0"/>
          </a:p>
          <a:p>
            <a:r>
              <a:rPr lang="en-US" baseline="0" dirty="0" smtClean="0"/>
              <a:t>The first rule is, try to limit your answers to under 30 seconds. You can usually assume that if one person asks the question, others in the room will have the same question in their minds, so you do want to address it as completely as possible, but audience Q&amp;A is one of the primary “check your iPhone” points, so keep it moving quickly.</a:t>
            </a:r>
          </a:p>
          <a:p>
            <a:endParaRPr lang="en-US" baseline="0" dirty="0" smtClean="0"/>
          </a:p>
          <a:p>
            <a:r>
              <a:rPr lang="en-US" baseline="0" dirty="0" smtClean="0"/>
              <a:t>But that’s when you have a concise answer. What about when you don’t know the answer? Handling that poorly is an unwanted distraction.</a:t>
            </a:r>
            <a:endParaRPr lang="en-US" dirty="0"/>
          </a:p>
        </p:txBody>
      </p:sp>
      <p:sp>
        <p:nvSpPr>
          <p:cNvPr id="4" name="Slide Number Placeholder 3"/>
          <p:cNvSpPr>
            <a:spLocks noGrp="1"/>
          </p:cNvSpPr>
          <p:nvPr>
            <p:ph type="sldNum" sz="quarter" idx="10"/>
          </p:nvPr>
        </p:nvSpPr>
        <p:spPr/>
        <p:txBody>
          <a:bodyPr/>
          <a:lstStyle/>
          <a:p>
            <a:fld id="{8DE95E00-DD9E-484D-80DA-6C346DDCA809}" type="slidenum">
              <a:rPr lang="en-US" smtClean="0"/>
              <a:t>40</a:t>
            </a:fld>
            <a:endParaRPr lang="en-US"/>
          </a:p>
        </p:txBody>
      </p:sp>
    </p:spTree>
    <p:extLst>
      <p:ext uri="{BB962C8B-B14F-4D97-AF65-F5344CB8AC3E}">
        <p14:creationId xmlns:p14="http://schemas.microsoft.com/office/powerpoint/2010/main" val="24230058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Dynamic Dozen said you should</a:t>
            </a:r>
            <a:r>
              <a:rPr lang="en-US" baseline="0" dirty="0" smtClean="0"/>
              <a:t> be okay with saying I don’t know. But turn it right around and say what do you think? Sometimes, when the audience member is asking out of hostility or even one-upmanship, they really just want the floor for a moment to show how smart they are. Give it to them. And then say thanks. If the audience member genuinely doesn’t know or have any suggestions, ask the room for input and get to some answers together.</a:t>
            </a:r>
          </a:p>
          <a:p>
            <a:endParaRPr lang="en-US" baseline="0" dirty="0" smtClean="0"/>
          </a:p>
          <a:p>
            <a:r>
              <a:rPr lang="en-US" baseline="0" dirty="0" smtClean="0"/>
              <a:t>In situations where absolutely no one knows, say you’ll look into it and then contact the group later with the answer.</a:t>
            </a:r>
          </a:p>
          <a:p>
            <a:endParaRPr lang="en-US" baseline="0" dirty="0" smtClean="0"/>
          </a:p>
          <a:p>
            <a:r>
              <a:rPr lang="en-US" baseline="0" dirty="0" smtClean="0"/>
              <a:t>These responses maintain your leadership in the room and keep the glue on you.</a:t>
            </a:r>
            <a:endParaRPr lang="en-US" dirty="0"/>
          </a:p>
        </p:txBody>
      </p:sp>
      <p:sp>
        <p:nvSpPr>
          <p:cNvPr id="4" name="Slide Number Placeholder 3"/>
          <p:cNvSpPr>
            <a:spLocks noGrp="1"/>
          </p:cNvSpPr>
          <p:nvPr>
            <p:ph type="sldNum" sz="quarter" idx="10"/>
          </p:nvPr>
        </p:nvSpPr>
        <p:spPr/>
        <p:txBody>
          <a:bodyPr/>
          <a:lstStyle/>
          <a:p>
            <a:fld id="{8DE95E00-DD9E-484D-80DA-6C346DDCA809}" type="slidenum">
              <a:rPr lang="en-US" smtClean="0"/>
              <a:t>41</a:t>
            </a:fld>
            <a:endParaRPr lang="en-US"/>
          </a:p>
        </p:txBody>
      </p:sp>
    </p:spTree>
    <p:extLst>
      <p:ext uri="{BB962C8B-B14F-4D97-AF65-F5344CB8AC3E}">
        <p14:creationId xmlns:p14="http://schemas.microsoft.com/office/powerpoint/2010/main" val="34098671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Final A – if All Hell Breaks Loose.</a:t>
            </a:r>
          </a:p>
          <a:p>
            <a:endParaRPr lang="en-US" dirty="0" smtClean="0"/>
          </a:p>
          <a:p>
            <a:r>
              <a:rPr lang="en-US" dirty="0" smtClean="0"/>
              <a:t>Despite</a:t>
            </a:r>
            <a:r>
              <a:rPr lang="en-US" baseline="0" dirty="0" smtClean="0"/>
              <a:t> our best preparations and our avoidance of unwanted distractions, sometimes they still happen. Everybody’s got a story about this. The project bulb breaks. The ceiling tile falls to the ground. What do you do?</a:t>
            </a:r>
            <a:endParaRPr lang="en-US" dirty="0"/>
          </a:p>
        </p:txBody>
      </p:sp>
      <p:sp>
        <p:nvSpPr>
          <p:cNvPr id="4" name="Slide Number Placeholder 3"/>
          <p:cNvSpPr>
            <a:spLocks noGrp="1"/>
          </p:cNvSpPr>
          <p:nvPr>
            <p:ph type="sldNum" sz="quarter" idx="10"/>
          </p:nvPr>
        </p:nvSpPr>
        <p:spPr/>
        <p:txBody>
          <a:bodyPr/>
          <a:lstStyle/>
          <a:p>
            <a:fld id="{8DE95E00-DD9E-484D-80DA-6C346DDCA809}" type="slidenum">
              <a:rPr lang="en-US" smtClean="0"/>
              <a:t>42</a:t>
            </a:fld>
            <a:endParaRPr lang="en-US"/>
          </a:p>
        </p:txBody>
      </p:sp>
    </p:spTree>
    <p:extLst>
      <p:ext uri="{BB962C8B-B14F-4D97-AF65-F5344CB8AC3E}">
        <p14:creationId xmlns:p14="http://schemas.microsoft.com/office/powerpoint/2010/main" val="36965405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a:t>
            </a:r>
            <a:r>
              <a:rPr lang="en-US" baseline="0" dirty="0" smtClean="0"/>
              <a:t> of our Dynamic Dozen told of a story where he was beginning to speak just as the cleaning crew came into the room and started removing dishes, clanking glasses, making a bunch of noise and distraction. Instead of trying to compete with that, he launched a small group activity and had them work together for a few minutes. Now that’s skill. But it’s a back up idea to add to your list. </a:t>
            </a:r>
            <a:endParaRPr lang="en-US" dirty="0"/>
          </a:p>
        </p:txBody>
      </p:sp>
      <p:sp>
        <p:nvSpPr>
          <p:cNvPr id="4" name="Slide Number Placeholder 3"/>
          <p:cNvSpPr>
            <a:spLocks noGrp="1"/>
          </p:cNvSpPr>
          <p:nvPr>
            <p:ph type="sldNum" sz="quarter" idx="10"/>
          </p:nvPr>
        </p:nvSpPr>
        <p:spPr/>
        <p:txBody>
          <a:bodyPr/>
          <a:lstStyle/>
          <a:p>
            <a:fld id="{8DE95E00-DD9E-484D-80DA-6C346DDCA809}" type="slidenum">
              <a:rPr lang="en-US" smtClean="0"/>
              <a:t>43</a:t>
            </a:fld>
            <a:endParaRPr lang="en-US"/>
          </a:p>
        </p:txBody>
      </p:sp>
    </p:spTree>
    <p:extLst>
      <p:ext uri="{BB962C8B-B14F-4D97-AF65-F5344CB8AC3E}">
        <p14:creationId xmlns:p14="http://schemas.microsoft.com/office/powerpoint/2010/main" val="31614253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Another common situation is </a:t>
            </a:r>
            <a:r>
              <a:rPr lang="en-US" baseline="0" dirty="0" smtClean="0"/>
              <a:t>where the program you need won’t open. If you plan to demonstrate a software program or a website or anything besides a </a:t>
            </a:r>
            <a:r>
              <a:rPr lang="en-US" baseline="0" dirty="0" err="1" smtClean="0"/>
              <a:t>slidedeck</a:t>
            </a:r>
            <a:r>
              <a:rPr lang="en-US" baseline="0" dirty="0" smtClean="0"/>
              <a:t>, take screenshots as a back up plan.</a:t>
            </a:r>
            <a:endParaRPr lang="en-US" dirty="0" smtClean="0"/>
          </a:p>
        </p:txBody>
      </p:sp>
      <p:sp>
        <p:nvSpPr>
          <p:cNvPr id="4" name="Slide Number Placeholder 3"/>
          <p:cNvSpPr>
            <a:spLocks noGrp="1"/>
          </p:cNvSpPr>
          <p:nvPr>
            <p:ph type="sldNum" sz="quarter" idx="10"/>
          </p:nvPr>
        </p:nvSpPr>
        <p:spPr/>
        <p:txBody>
          <a:bodyPr/>
          <a:lstStyle/>
          <a:p>
            <a:fld id="{3C8EBE82-716B-474A-9003-92637D1B465A}" type="slidenum">
              <a:rPr lang="en-US" smtClean="0"/>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 whole computer shuts down or the projector quits working, forget the slides and just talk</a:t>
            </a:r>
            <a:r>
              <a:rPr lang="en-US" baseline="0" dirty="0" smtClean="0"/>
              <a:t> through the points you can and rely on audience discussion. This is why you’ve prepared written notes and committed your first and last 5 minutes to memory. You can usually get by without slides if needed. Again, promise to send out the slides or visuals later on.</a:t>
            </a:r>
          </a:p>
          <a:p>
            <a:endParaRPr lang="en-US" baseline="0" dirty="0" smtClean="0"/>
          </a:p>
          <a:p>
            <a:r>
              <a:rPr lang="en-US" baseline="0" dirty="0" smtClean="0"/>
              <a:t>[ASK THE AUDIENCE] What else? Who else can describe the horror story and the solution in about 15 seconds?</a:t>
            </a:r>
          </a:p>
          <a:p>
            <a:endParaRPr lang="en-US" baseline="0" dirty="0" smtClean="0"/>
          </a:p>
          <a:p>
            <a:r>
              <a:rPr lang="en-US" baseline="0" dirty="0" smtClean="0"/>
              <a:t>So the problems can by numerous, but you just go with the flow, remain poised, and work with it. How you handle the problem reflects your leadership, your credibility, and your management. </a:t>
            </a:r>
            <a:endParaRPr lang="en-US" dirty="0"/>
          </a:p>
        </p:txBody>
      </p:sp>
      <p:sp>
        <p:nvSpPr>
          <p:cNvPr id="4" name="Slide Number Placeholder 3"/>
          <p:cNvSpPr>
            <a:spLocks noGrp="1"/>
          </p:cNvSpPr>
          <p:nvPr>
            <p:ph type="sldNum" sz="quarter" idx="10"/>
          </p:nvPr>
        </p:nvSpPr>
        <p:spPr/>
        <p:txBody>
          <a:bodyPr/>
          <a:lstStyle/>
          <a:p>
            <a:fld id="{8DE95E00-DD9E-484D-80DA-6C346DDCA809}" type="slidenum">
              <a:rPr lang="en-US" smtClean="0"/>
              <a:t>45</a:t>
            </a:fld>
            <a:endParaRPr lang="en-US"/>
          </a:p>
        </p:txBody>
      </p:sp>
    </p:spTree>
    <p:extLst>
      <p:ext uri="{BB962C8B-B14F-4D97-AF65-F5344CB8AC3E}">
        <p14:creationId xmlns:p14="http://schemas.microsoft.com/office/powerpoint/2010/main" val="25632266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That was the 4P and 2A</a:t>
            </a:r>
            <a:r>
              <a:rPr lang="en-US" baseline="0" dirty="0" smtClean="0"/>
              <a:t>’s of Delivery Glue. Let’s take questions for a few minutes.</a:t>
            </a:r>
            <a:endParaRPr lang="en-US" dirty="0"/>
          </a:p>
        </p:txBody>
      </p:sp>
      <p:sp>
        <p:nvSpPr>
          <p:cNvPr id="4" name="Slide Number Placeholder 3"/>
          <p:cNvSpPr>
            <a:spLocks noGrp="1"/>
          </p:cNvSpPr>
          <p:nvPr>
            <p:ph type="sldNum" sz="quarter" idx="10"/>
          </p:nvPr>
        </p:nvSpPr>
        <p:spPr/>
        <p:txBody>
          <a:bodyPr/>
          <a:lstStyle/>
          <a:p>
            <a:fld id="{3C8EBE82-716B-474A-9003-92637D1B465A}" type="slidenum">
              <a:rPr lang="en-US" smtClean="0">
                <a:solidFill>
                  <a:prstClr val="black"/>
                </a:solidFill>
              </a:rPr>
              <a:pPr/>
              <a:t>46</a:t>
            </a:fld>
            <a:endParaRPr lang="en-US">
              <a:solidFill>
                <a:prstClr val="black"/>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[ADD YOUR CONTACT INFO TO THIS SLIDE] </a:t>
            </a:r>
          </a:p>
          <a:p>
            <a:endParaRPr lang="en-US" smtClean="0"/>
          </a:p>
          <a:p>
            <a:r>
              <a:rPr lang="en-US" dirty="0" smtClean="0"/>
              <a:t>On</a:t>
            </a:r>
            <a:r>
              <a:rPr lang="en-US" baseline="0" dirty="0" smtClean="0"/>
              <a:t> your handout you’ll see a few resources if you are interested in learning more, including AEA’s report from their interviews with the Dynamic Dozen.</a:t>
            </a:r>
          </a:p>
          <a:p>
            <a:r>
              <a:rPr lang="en-US" baseline="0" dirty="0" smtClean="0"/>
              <a:t>Don’t forget to check the p2i website where materials on Message, Design, and Delivery are available. </a:t>
            </a:r>
          </a:p>
          <a:p>
            <a:endParaRPr lang="en-US" baseline="0" dirty="0" smtClean="0"/>
          </a:p>
          <a:p>
            <a:r>
              <a:rPr lang="en-US" baseline="0" dirty="0" smtClean="0"/>
              <a:t>Best of luck on your presentations!</a:t>
            </a:r>
          </a:p>
        </p:txBody>
      </p:sp>
      <p:sp>
        <p:nvSpPr>
          <p:cNvPr id="4" name="Slide Number Placeholder 3"/>
          <p:cNvSpPr>
            <a:spLocks noGrp="1"/>
          </p:cNvSpPr>
          <p:nvPr>
            <p:ph type="sldNum" sz="quarter" idx="10"/>
          </p:nvPr>
        </p:nvSpPr>
        <p:spPr/>
        <p:txBody>
          <a:bodyPr/>
          <a:lstStyle/>
          <a:p>
            <a:fld id="{3C8EBE82-716B-474A-9003-92637D1B465A}" type="slidenum">
              <a:rPr lang="en-US" smtClean="0">
                <a:solidFill>
                  <a:prstClr val="black"/>
                </a:solidFill>
              </a:rPr>
              <a:pPr/>
              <a:t>47</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Essentially, we want to spend the moments we are speaking</a:t>
            </a:r>
            <a:r>
              <a:rPr lang="en-US" baseline="0" dirty="0" smtClean="0"/>
              <a:t> working to get the audience glued to you, your material glued to their brain. College professors sometimes say they need to get attention by being as animated as a video game or as smooth as Steve Jobs. Sure, that can be effective, but it isn’t the only way to glue.</a:t>
            </a:r>
          </a:p>
          <a:p>
            <a:endParaRPr lang="en-US" baseline="0" dirty="0" smtClean="0"/>
          </a:p>
          <a:p>
            <a:r>
              <a:rPr lang="en-US" baseline="0" dirty="0" smtClean="0"/>
              <a:t>At the core, delivery glue is about increasing your management of the room and reducing the unnecessary distractions during the talk. Now, sometimes things are severely interrupted, so we’ll discuss how to keep your cool when all hell breaks loose, but that’s the last A. Let’s start with the first P.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3C8EBE82-716B-474A-9003-92637D1B465A}" type="slidenum">
              <a:rPr lang="en-US" smtClean="0">
                <a:solidFill>
                  <a:prstClr val="black"/>
                </a:solidFill>
              </a:rPr>
              <a:pPr/>
              <a:t>5</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Preparation. A</a:t>
            </a:r>
            <a:r>
              <a:rPr lang="en-US" baseline="0" dirty="0" smtClean="0"/>
              <a:t> great deal of awesome delivery is actually prepared ahead of time.  Aside from the prep work to craft a message and design great slides, delivery is also rehearsed.</a:t>
            </a:r>
          </a:p>
          <a:p>
            <a:endParaRPr lang="en-US" dirty="0"/>
          </a:p>
        </p:txBody>
      </p:sp>
      <p:sp>
        <p:nvSpPr>
          <p:cNvPr id="4" name="Slide Number Placeholder 3"/>
          <p:cNvSpPr>
            <a:spLocks noGrp="1"/>
          </p:cNvSpPr>
          <p:nvPr>
            <p:ph type="sldNum" sz="quarter" idx="10"/>
          </p:nvPr>
        </p:nvSpPr>
        <p:spPr/>
        <p:txBody>
          <a:bodyPr/>
          <a:lstStyle/>
          <a:p>
            <a:fld id="{8DE95E00-DD9E-484D-80DA-6C346DDCA809}" type="slidenum">
              <a:rPr lang="en-US" smtClean="0"/>
              <a:t>6</a:t>
            </a:fld>
            <a:endParaRPr lang="en-US"/>
          </a:p>
        </p:txBody>
      </p:sp>
    </p:spTree>
    <p:extLst>
      <p:ext uri="{BB962C8B-B14F-4D97-AF65-F5344CB8AC3E}">
        <p14:creationId xmlns:p14="http://schemas.microsoft.com/office/powerpoint/2010/main" val="2613896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And you said it. You said: “PRACTICE. Practice your presentation (out loud) before you present. This helps you figure out what you want to say, which slides are superfluous or out of order, and your timing. To me, it’s obvious when a presenter has practiced and when he/she has not.”</a:t>
            </a:r>
          </a:p>
          <a:p>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The Dynamic</a:t>
            </a:r>
            <a:r>
              <a:rPr lang="en-US" sz="1200" b="0" i="0" u="none" strike="noStrike" kern="1200" baseline="0" dirty="0" smtClean="0">
                <a:solidFill>
                  <a:schemeClr val="tx1"/>
                </a:solidFill>
                <a:effectLst/>
                <a:latin typeface="+mn-lt"/>
                <a:ea typeface="+mn-ea"/>
                <a:cs typeface="+mn-cs"/>
              </a:rPr>
              <a:t> Dozen – those 12 top AEA presenters – also discussed the need for practice. They recommended practicing in front of different groups. Now, different practice audiences have different purposes. Colleagues, for example, can tell you if you are conceptually on track. Family and friends can tell you if you are using too much jargon to be understood to a typical audience. </a:t>
            </a:r>
            <a:endParaRPr lang="en-US" dirty="0"/>
          </a:p>
        </p:txBody>
      </p:sp>
      <p:sp>
        <p:nvSpPr>
          <p:cNvPr id="4" name="Slide Number Placeholder 3"/>
          <p:cNvSpPr>
            <a:spLocks noGrp="1"/>
          </p:cNvSpPr>
          <p:nvPr>
            <p:ph type="sldNum" sz="quarter" idx="10"/>
          </p:nvPr>
        </p:nvSpPr>
        <p:spPr/>
        <p:txBody>
          <a:bodyPr/>
          <a:lstStyle/>
          <a:p>
            <a:fld id="{8DE95E00-DD9E-484D-80DA-6C346DDCA809}" type="slidenum">
              <a:rPr lang="en-US" smtClean="0"/>
              <a:t>7</a:t>
            </a:fld>
            <a:endParaRPr lang="en-US"/>
          </a:p>
        </p:txBody>
      </p:sp>
    </p:spTree>
    <p:extLst>
      <p:ext uri="{BB962C8B-B14F-4D97-AF65-F5344CB8AC3E}">
        <p14:creationId xmlns:p14="http://schemas.microsoft.com/office/powerpoint/2010/main" val="3207332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Generally speaking,</a:t>
            </a:r>
            <a:r>
              <a:rPr lang="en-US" baseline="0" dirty="0" smtClean="0"/>
              <a:t> across the field of public speaking, practice takes time. The rule of thumb is to rehearse at least 4 times, preferably in different locations and even more preferably, in the room where you’ll be speaking if it’s possible to get in ahead of time.</a:t>
            </a:r>
          </a:p>
          <a:p>
            <a:endParaRPr lang="en-US" baseline="0" dirty="0" smtClean="0"/>
          </a:p>
          <a:p>
            <a:r>
              <a:rPr lang="en-US" baseline="0" dirty="0" smtClean="0"/>
              <a:t>Now the goal of this practice time is not to memorize every word, line by line. Some folks can do that, and more power to you. For the rest of us, we should focus on remembering enough to not have to read each word off of a piece of paper.</a:t>
            </a:r>
            <a:endParaRPr lang="en-US" dirty="0"/>
          </a:p>
        </p:txBody>
      </p:sp>
      <p:sp>
        <p:nvSpPr>
          <p:cNvPr id="4" name="Slide Number Placeholder 3"/>
          <p:cNvSpPr>
            <a:spLocks noGrp="1"/>
          </p:cNvSpPr>
          <p:nvPr>
            <p:ph type="sldNum" sz="quarter" idx="10"/>
          </p:nvPr>
        </p:nvSpPr>
        <p:spPr/>
        <p:txBody>
          <a:bodyPr/>
          <a:lstStyle/>
          <a:p>
            <a:fld id="{8DE95E00-DD9E-484D-80DA-6C346DDCA809}" type="slidenum">
              <a:rPr lang="en-US" smtClean="0"/>
              <a:t>8</a:t>
            </a:fld>
            <a:endParaRPr lang="en-US"/>
          </a:p>
        </p:txBody>
      </p:sp>
    </p:spTree>
    <p:extLst>
      <p:ext uri="{BB962C8B-B14F-4D97-AF65-F5344CB8AC3E}">
        <p14:creationId xmlns:p14="http://schemas.microsoft.com/office/powerpoint/2010/main" val="783701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You Said It</a:t>
            </a:r>
          </a:p>
          <a:p>
            <a:pPr lvl="1" fontAlgn="base"/>
            <a:r>
              <a:rPr lang="en-US" sz="1200" b="0" i="0" u="none" strike="noStrike" kern="1200" dirty="0" smtClean="0">
                <a:solidFill>
                  <a:schemeClr val="tx1"/>
                </a:solidFill>
                <a:effectLst/>
                <a:latin typeface="+mn-lt"/>
                <a:ea typeface="+mn-ea"/>
                <a:cs typeface="+mn-cs"/>
              </a:rPr>
              <a:t>?I’ve been to conferences and talks outside of those sponsored by AEA and notice that some presenters will give their presentations/papers by simply *reading* to their audience. I’m sure I’ve been guilty of doing so as well, but have found — and I hope others will agree — that it isn’t necessarily the most effective way of delivering a message. Rather, I was inspired by Hans </a:t>
            </a:r>
            <a:r>
              <a:rPr lang="en-US" sz="1200" b="0" i="0" u="none" strike="noStrike" kern="1200" dirty="0" err="1" smtClean="0">
                <a:solidFill>
                  <a:schemeClr val="tx1"/>
                </a:solidFill>
                <a:effectLst/>
                <a:latin typeface="+mn-lt"/>
                <a:ea typeface="+mn-ea"/>
                <a:cs typeface="+mn-cs"/>
              </a:rPr>
              <a:t>Rosling</a:t>
            </a:r>
            <a:r>
              <a:rPr lang="en-US" sz="1200" b="0" i="0" u="none" strike="noStrike" kern="1200" dirty="0" smtClean="0">
                <a:solidFill>
                  <a:schemeClr val="tx1"/>
                </a:solidFill>
                <a:effectLst/>
                <a:latin typeface="+mn-lt"/>
                <a:ea typeface="+mn-ea"/>
                <a:cs typeface="+mn-cs"/>
              </a:rPr>
              <a:t> and the technological aides that he used to teach about health status across the globe on gapminder.com. Though he doesn’t use tools such as PowerPoint or Keynote, I think there is much to be said about designing presentations and message delivery based on the approach that he uses.”</a:t>
            </a:r>
            <a:endParaRPr lang="en-US" sz="1200" b="1" i="0" u="none" strike="noStrike" kern="1200" dirty="0" smtClean="0">
              <a:solidFill>
                <a:schemeClr val="tx1"/>
              </a:solidFill>
              <a:effectLst/>
              <a:latin typeface="+mn-lt"/>
              <a:ea typeface="+mn-ea"/>
              <a:cs typeface="+mn-cs"/>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8DE95E00-DD9E-484D-80DA-6C346DDCA809}" type="slidenum">
              <a:rPr lang="en-US" smtClean="0"/>
              <a:t>9</a:t>
            </a:fld>
            <a:endParaRPr lang="en-US"/>
          </a:p>
        </p:txBody>
      </p:sp>
    </p:spTree>
    <p:extLst>
      <p:ext uri="{BB962C8B-B14F-4D97-AF65-F5344CB8AC3E}">
        <p14:creationId xmlns:p14="http://schemas.microsoft.com/office/powerpoint/2010/main" val="1966557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365" indent="0" algn="ctr">
              <a:buNone/>
              <a:defRPr>
                <a:solidFill>
                  <a:schemeClr val="tx1">
                    <a:tint val="75000"/>
                  </a:schemeClr>
                </a:solidFill>
              </a:defRPr>
            </a:lvl2pPr>
            <a:lvl3pPr marL="912725" indent="0" algn="ctr">
              <a:buNone/>
              <a:defRPr>
                <a:solidFill>
                  <a:schemeClr val="tx1">
                    <a:tint val="75000"/>
                  </a:schemeClr>
                </a:solidFill>
              </a:defRPr>
            </a:lvl3pPr>
            <a:lvl4pPr marL="1369089" indent="0" algn="ctr">
              <a:buNone/>
              <a:defRPr>
                <a:solidFill>
                  <a:schemeClr val="tx1">
                    <a:tint val="75000"/>
                  </a:schemeClr>
                </a:solidFill>
              </a:defRPr>
            </a:lvl4pPr>
            <a:lvl5pPr marL="1825451" indent="0" algn="ctr">
              <a:buNone/>
              <a:defRPr>
                <a:solidFill>
                  <a:schemeClr val="tx1">
                    <a:tint val="75000"/>
                  </a:schemeClr>
                </a:solidFill>
              </a:defRPr>
            </a:lvl5pPr>
            <a:lvl6pPr marL="2281815" indent="0" algn="ctr">
              <a:buNone/>
              <a:defRPr>
                <a:solidFill>
                  <a:schemeClr val="tx1">
                    <a:tint val="75000"/>
                  </a:schemeClr>
                </a:solidFill>
              </a:defRPr>
            </a:lvl6pPr>
            <a:lvl7pPr marL="2738176" indent="0" algn="ctr">
              <a:buNone/>
              <a:defRPr>
                <a:solidFill>
                  <a:schemeClr val="tx1">
                    <a:tint val="75000"/>
                  </a:schemeClr>
                </a:solidFill>
              </a:defRPr>
            </a:lvl7pPr>
            <a:lvl8pPr marL="3194540" indent="0" algn="ctr">
              <a:buNone/>
              <a:defRPr>
                <a:solidFill>
                  <a:schemeClr val="tx1">
                    <a:tint val="75000"/>
                  </a:schemeClr>
                </a:solidFill>
              </a:defRPr>
            </a:lvl8pPr>
            <a:lvl9pPr marL="36509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DA31CE-36A0-4294-81A2-B65843646D21}" type="datetimeFigureOut">
              <a:rPr lang="en-US" smtClean="0">
                <a:solidFill>
                  <a:prstClr val="black">
                    <a:tint val="75000"/>
                  </a:prstClr>
                </a:solidFill>
              </a:rPr>
              <a:pPr/>
              <a:t>3/1/2017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4B06125-957B-424A-95EF-F772B6BF1C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464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A31CE-36A0-4294-81A2-B65843646D21}" type="datetimeFigureOut">
              <a:rPr lang="en-US" smtClean="0">
                <a:solidFill>
                  <a:prstClr val="black">
                    <a:tint val="75000"/>
                  </a:prstClr>
                </a:solidFill>
              </a:rPr>
              <a:pPr/>
              <a:t>3/1/2017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4B06125-957B-424A-95EF-F772B6BF1C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6583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A31CE-36A0-4294-81A2-B65843646D21}" type="datetimeFigureOut">
              <a:rPr lang="en-US" smtClean="0">
                <a:solidFill>
                  <a:prstClr val="black">
                    <a:tint val="75000"/>
                  </a:prstClr>
                </a:solidFill>
              </a:rPr>
              <a:pPr/>
              <a:t>3/1/2017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4B06125-957B-424A-95EF-F772B6BF1C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3956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ption1">
    <p:spTree>
      <p:nvGrpSpPr>
        <p:cNvPr id="1" name=""/>
        <p:cNvGrpSpPr/>
        <p:nvPr/>
      </p:nvGrpSpPr>
      <p:grpSpPr>
        <a:xfrm>
          <a:off x="0" y="0"/>
          <a:ext cx="0" cy="0"/>
          <a:chOff x="0" y="0"/>
          <a:chExt cx="0" cy="0"/>
        </a:xfrm>
      </p:grpSpPr>
      <p:sp>
        <p:nvSpPr>
          <p:cNvPr id="7" name="Rectangle 6"/>
          <p:cNvSpPr/>
          <p:nvPr userDrawn="1"/>
        </p:nvSpPr>
        <p:spPr>
          <a:xfrm>
            <a:off x="0" y="1143000"/>
            <a:ext cx="9144000" cy="65088"/>
          </a:xfrm>
          <a:prstGeom prst="rect">
            <a:avLst/>
          </a:prstGeom>
          <a:solidFill>
            <a:srgbClr val="A40E27"/>
          </a:solidFill>
          <a:ln>
            <a:noFill/>
          </a:ln>
        </p:spPr>
        <p:style>
          <a:lnRef idx="2">
            <a:schemeClr val="accent1">
              <a:shade val="50000"/>
            </a:schemeClr>
          </a:lnRef>
          <a:fillRef idx="1">
            <a:schemeClr val="accent1"/>
          </a:fillRef>
          <a:effectRef idx="0">
            <a:schemeClr val="accent1"/>
          </a:effectRef>
          <a:fontRef idx="minor">
            <a:schemeClr val="lt1"/>
          </a:fontRef>
        </p:style>
        <p:txBody>
          <a:bodyPr lIns="91274" tIns="45637" rIns="91274" bIns="45637" anchor="ctr"/>
          <a:lstStyle/>
          <a:p>
            <a:pPr algn="ctr" defTabSz="912725">
              <a:defRPr/>
            </a:pPr>
            <a:endParaRPr lang="en-US">
              <a:solidFill>
                <a:srgbClr val="005699"/>
              </a:solidFill>
            </a:endParaRPr>
          </a:p>
        </p:txBody>
      </p:sp>
      <p:sp>
        <p:nvSpPr>
          <p:cNvPr id="10" name="Content Placeholder 2"/>
          <p:cNvSpPr>
            <a:spLocks noGrp="1"/>
          </p:cNvSpPr>
          <p:nvPr>
            <p:ph idx="1"/>
          </p:nvPr>
        </p:nvSpPr>
        <p:spPr>
          <a:xfrm>
            <a:off x="457200" y="1600216"/>
            <a:ext cx="8229600" cy="4525963"/>
          </a:xfrm>
        </p:spPr>
        <p:txBody>
          <a:bodyPr/>
          <a:lstStyle>
            <a:lvl1pPr marL="232938" indent="-226602">
              <a:buSzPct val="80000"/>
              <a:buFont typeface="Arial" pitchFamily="34" charset="0"/>
              <a:buChar char="•"/>
              <a:defRPr/>
            </a:lvl1pPr>
          </a:lstStyle>
          <a:p>
            <a:pPr lvl="0"/>
            <a:r>
              <a:rPr lang="en-US" dirty="0" smtClean="0"/>
              <a:t>Click to edit Master text styles</a:t>
            </a:r>
          </a:p>
        </p:txBody>
      </p:sp>
      <p:sp>
        <p:nvSpPr>
          <p:cNvPr id="2" name="Title 1"/>
          <p:cNvSpPr>
            <a:spLocks noGrp="1"/>
          </p:cNvSpPr>
          <p:nvPr>
            <p:ph type="ctrTitle"/>
          </p:nvPr>
        </p:nvSpPr>
        <p:spPr>
          <a:xfrm>
            <a:off x="1219200" y="3180"/>
            <a:ext cx="6858000" cy="1200785"/>
          </a:xfrm>
        </p:spPr>
        <p:txBody>
          <a:bodyPr>
            <a:normAutofit/>
          </a:bodyPr>
          <a:lstStyle>
            <a:lvl1pPr algn="l">
              <a:defRPr sz="6000" b="1">
                <a:solidFill>
                  <a:schemeClr val="tx1"/>
                </a:solidFill>
              </a:defRPr>
            </a:lvl1pPr>
          </a:lstStyle>
          <a:p>
            <a:r>
              <a:rPr lang="en-US" dirty="0" smtClean="0"/>
              <a:t>Click to edit</a:t>
            </a:r>
            <a:endParaRPr lang="en-US" dirty="0"/>
          </a:p>
        </p:txBody>
      </p:sp>
      <p:pic>
        <p:nvPicPr>
          <p:cNvPr id="8"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16" y="16"/>
            <a:ext cx="1199941"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8078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Main Body Text">
    <p:spTree>
      <p:nvGrpSpPr>
        <p:cNvPr id="1" name=""/>
        <p:cNvGrpSpPr/>
        <p:nvPr/>
      </p:nvGrpSpPr>
      <p:grpSpPr>
        <a:xfrm>
          <a:off x="0" y="0"/>
          <a:ext cx="0" cy="0"/>
          <a:chOff x="0" y="0"/>
          <a:chExt cx="0" cy="0"/>
        </a:xfrm>
      </p:grpSpPr>
      <p:sp>
        <p:nvSpPr>
          <p:cNvPr id="3" name="Text Placeholder 2"/>
          <p:cNvSpPr>
            <a:spLocks noGrp="1"/>
          </p:cNvSpPr>
          <p:nvPr>
            <p:ph idx="1"/>
          </p:nvPr>
        </p:nvSpPr>
        <p:spPr>
          <a:xfrm>
            <a:off x="709354" y="1412417"/>
            <a:ext cx="4668517" cy="405584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515981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You Said It">
    <p:spTree>
      <p:nvGrpSpPr>
        <p:cNvPr id="1" name=""/>
        <p:cNvGrpSpPr/>
        <p:nvPr/>
      </p:nvGrpSpPr>
      <p:grpSpPr>
        <a:xfrm>
          <a:off x="0" y="0"/>
          <a:ext cx="0" cy="0"/>
          <a:chOff x="0" y="0"/>
          <a:chExt cx="0" cy="0"/>
        </a:xfrm>
      </p:grpSpPr>
      <p:sp>
        <p:nvSpPr>
          <p:cNvPr id="18" name="Rectangle 17"/>
          <p:cNvSpPr/>
          <p:nvPr/>
        </p:nvSpPr>
        <p:spPr>
          <a:xfrm>
            <a:off x="2384404" y="0"/>
            <a:ext cx="6759596" cy="6858000"/>
          </a:xfrm>
          <a:prstGeom prst="rect">
            <a:avLst/>
          </a:prstGeom>
          <a:solidFill>
            <a:srgbClr val="8E1A22"/>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 name="Text Placeholder 3"/>
          <p:cNvSpPr>
            <a:spLocks noGrp="1"/>
          </p:cNvSpPr>
          <p:nvPr>
            <p:ph type="body" sz="quarter" idx="10"/>
          </p:nvPr>
        </p:nvSpPr>
        <p:spPr>
          <a:xfrm>
            <a:off x="3032125" y="1517650"/>
            <a:ext cx="4289425" cy="1816100"/>
          </a:xfrm>
        </p:spPr>
        <p:txBody>
          <a:bodyPr/>
          <a:lstStyle>
            <a:lvl1pPr>
              <a:defRPr>
                <a:solidFill>
                  <a:schemeClr val="bg1"/>
                </a:solidFill>
                <a:latin typeface="Futura Std Book" pitchFamily="34" charset="0"/>
              </a:defRPr>
            </a:lvl1pPr>
          </a:lstStyle>
          <a:p>
            <a:pPr lvl="0"/>
            <a:r>
              <a:rPr lang="en-US" smtClean="0"/>
              <a:t>Click to edit Master text styles</a:t>
            </a:r>
          </a:p>
        </p:txBody>
      </p:sp>
      <p:sp>
        <p:nvSpPr>
          <p:cNvPr id="19" name="Rectangle 18"/>
          <p:cNvSpPr/>
          <p:nvPr/>
        </p:nvSpPr>
        <p:spPr>
          <a:xfrm>
            <a:off x="0" y="0"/>
            <a:ext cx="2384404" cy="6858000"/>
          </a:xfrm>
          <a:prstGeom prst="rect">
            <a:avLst/>
          </a:prstGeom>
          <a:gradFill flip="none" rotWithShape="1">
            <a:gsLst>
              <a:gs pos="0">
                <a:srgbClr val="191A18"/>
              </a:gs>
              <a:gs pos="100000">
                <a:srgbClr val="2F302E"/>
              </a:gs>
            </a:gsLst>
            <a:lin ang="16200000" scaled="0"/>
            <a:tileRect/>
          </a:gra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0" name="TextBox 19"/>
          <p:cNvSpPr txBox="1"/>
          <p:nvPr/>
        </p:nvSpPr>
        <p:spPr>
          <a:xfrm>
            <a:off x="324041" y="3124137"/>
            <a:ext cx="1839610" cy="523220"/>
          </a:xfrm>
          <a:prstGeom prst="rect">
            <a:avLst/>
          </a:prstGeom>
          <a:noFill/>
        </p:spPr>
        <p:txBody>
          <a:bodyPr wrap="square" rtlCol="0">
            <a:spAutoFit/>
          </a:bodyPr>
          <a:lstStyle/>
          <a:p>
            <a:pPr algn="ctr"/>
            <a:r>
              <a:rPr lang="en-US" sz="2800" dirty="0" smtClean="0">
                <a:solidFill>
                  <a:schemeClr val="bg1"/>
                </a:solidFill>
                <a:latin typeface="Neutraface Text Bold Alt" pitchFamily="50" charset="0"/>
              </a:rPr>
              <a:t>You Said It</a:t>
            </a:r>
            <a:endParaRPr lang="en-US" sz="2800" dirty="0">
              <a:solidFill>
                <a:schemeClr val="bg1"/>
              </a:solidFill>
              <a:latin typeface="Neutraface Text Bold Alt" pitchFamily="50" charset="0"/>
            </a:endParaRPr>
          </a:p>
        </p:txBody>
      </p:sp>
      <p:pic>
        <p:nvPicPr>
          <p:cNvPr id="3" name="Picture 2" descr="you said i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115" y="1645661"/>
            <a:ext cx="1506795" cy="1375769"/>
          </a:xfrm>
          <a:prstGeom prst="rect">
            <a:avLst/>
          </a:prstGeom>
        </p:spPr>
      </p:pic>
    </p:spTree>
    <p:extLst>
      <p:ext uri="{BB962C8B-B14F-4D97-AF65-F5344CB8AC3E}">
        <p14:creationId xmlns:p14="http://schemas.microsoft.com/office/powerpoint/2010/main" val="17283514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o Tip">
    <p:spTree>
      <p:nvGrpSpPr>
        <p:cNvPr id="1" name=""/>
        <p:cNvGrpSpPr/>
        <p:nvPr/>
      </p:nvGrpSpPr>
      <p:grpSpPr>
        <a:xfrm>
          <a:off x="0" y="0"/>
          <a:ext cx="0" cy="0"/>
          <a:chOff x="0" y="0"/>
          <a:chExt cx="0" cy="0"/>
        </a:xfrm>
      </p:grpSpPr>
      <p:sp>
        <p:nvSpPr>
          <p:cNvPr id="8" name="Rectangle 7"/>
          <p:cNvSpPr/>
          <p:nvPr/>
        </p:nvSpPr>
        <p:spPr>
          <a:xfrm flipH="1">
            <a:off x="2384404" y="0"/>
            <a:ext cx="6759596" cy="6858000"/>
          </a:xfrm>
          <a:prstGeom prst="rect">
            <a:avLst/>
          </a:prstGeom>
          <a:gradFill flip="none" rotWithShape="1">
            <a:gsLst>
              <a:gs pos="0">
                <a:srgbClr val="191A18"/>
              </a:gs>
              <a:gs pos="100000">
                <a:srgbClr val="2F302E"/>
              </a:gs>
            </a:gsLst>
            <a:lin ang="16200000" scaled="0"/>
            <a:tileRect/>
          </a:gra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4" name="Content Placeholder 3"/>
          <p:cNvSpPr>
            <a:spLocks noGrp="1"/>
          </p:cNvSpPr>
          <p:nvPr>
            <p:ph sz="quarter" idx="10"/>
          </p:nvPr>
        </p:nvSpPr>
        <p:spPr>
          <a:xfrm>
            <a:off x="3032125" y="1517650"/>
            <a:ext cx="4289425" cy="1790700"/>
          </a:xfrm>
        </p:spPr>
        <p:txBody>
          <a:bodyPr/>
          <a:lstStyle>
            <a:lvl1pPr>
              <a:defRPr>
                <a:solidFill>
                  <a:schemeClr val="bg1"/>
                </a:solidFill>
                <a:latin typeface="Futura Std Book" pitchFamily="34" charset="0"/>
              </a:defRPr>
            </a:lvl1pPr>
          </a:lstStyle>
          <a:p>
            <a:pPr lvl="0"/>
            <a:r>
              <a:rPr lang="en-US" smtClean="0"/>
              <a:t>Click to edit Master text styles</a:t>
            </a:r>
          </a:p>
        </p:txBody>
      </p:sp>
      <p:sp>
        <p:nvSpPr>
          <p:cNvPr id="7" name="Rectangle 6"/>
          <p:cNvSpPr/>
          <p:nvPr/>
        </p:nvSpPr>
        <p:spPr>
          <a:xfrm flipH="1">
            <a:off x="-1" y="0"/>
            <a:ext cx="2384405" cy="6858000"/>
          </a:xfrm>
          <a:prstGeom prst="rect">
            <a:avLst/>
          </a:prstGeom>
          <a:solidFill>
            <a:srgbClr val="8E1A22"/>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2" name="Picture 1" descr="protip.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876" y="1464249"/>
            <a:ext cx="1150129" cy="1580259"/>
          </a:xfrm>
          <a:prstGeom prst="rect">
            <a:avLst/>
          </a:prstGeom>
        </p:spPr>
      </p:pic>
      <p:sp>
        <p:nvSpPr>
          <p:cNvPr id="10" name="TextBox 9"/>
          <p:cNvSpPr txBox="1"/>
          <p:nvPr/>
        </p:nvSpPr>
        <p:spPr>
          <a:xfrm>
            <a:off x="336920" y="3124137"/>
            <a:ext cx="1736469" cy="523220"/>
          </a:xfrm>
          <a:prstGeom prst="rect">
            <a:avLst/>
          </a:prstGeom>
          <a:noFill/>
        </p:spPr>
        <p:txBody>
          <a:bodyPr wrap="square" rtlCol="0">
            <a:spAutoFit/>
          </a:bodyPr>
          <a:lstStyle/>
          <a:p>
            <a:pPr algn="ctr"/>
            <a:r>
              <a:rPr lang="en-US" sz="2800" dirty="0" smtClean="0">
                <a:solidFill>
                  <a:schemeClr val="bg1"/>
                </a:solidFill>
                <a:latin typeface="Neutraface Text Bold Alt" pitchFamily="50" charset="0"/>
              </a:rPr>
              <a:t>Pro</a:t>
            </a:r>
            <a:r>
              <a:rPr lang="en-US" sz="2800" baseline="0" dirty="0" smtClean="0">
                <a:solidFill>
                  <a:schemeClr val="bg1"/>
                </a:solidFill>
                <a:latin typeface="Neutraface Text Bold Alt" pitchFamily="50" charset="0"/>
              </a:rPr>
              <a:t> Tip</a:t>
            </a:r>
            <a:endParaRPr lang="en-US" sz="2800" dirty="0">
              <a:solidFill>
                <a:schemeClr val="bg1"/>
              </a:solidFill>
              <a:latin typeface="Neutraface Text Bold Alt" pitchFamily="50" charset="0"/>
            </a:endParaRPr>
          </a:p>
        </p:txBody>
      </p:sp>
    </p:spTree>
    <p:extLst>
      <p:ext uri="{BB962C8B-B14F-4D97-AF65-F5344CB8AC3E}">
        <p14:creationId xmlns:p14="http://schemas.microsoft.com/office/powerpoint/2010/main" val="32203822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New Sec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09355" y="1947824"/>
            <a:ext cx="4266796" cy="2768873"/>
          </a:xfrm>
          <a:prstGeom prst="rect">
            <a:avLst/>
          </a:prstGeom>
        </p:spPr>
        <p:txBody>
          <a:bodyPr anchor="t"/>
          <a:lstStyle>
            <a:lvl1pPr algn="l">
              <a:defRPr sz="4000" b="1" cap="all" baseline="0"/>
            </a:lvl1pPr>
          </a:lstStyle>
          <a:p>
            <a:r>
              <a:rPr lang="en-US" dirty="0" smtClean="0"/>
              <a:t>Click to edit new section title</a:t>
            </a:r>
            <a:endParaRPr lang="en-US" dirty="0"/>
          </a:p>
        </p:txBody>
      </p:sp>
      <p:sp>
        <p:nvSpPr>
          <p:cNvPr id="3" name="Text Placeholder 2"/>
          <p:cNvSpPr>
            <a:spLocks noGrp="1"/>
          </p:cNvSpPr>
          <p:nvPr>
            <p:ph type="body" idx="1"/>
          </p:nvPr>
        </p:nvSpPr>
        <p:spPr>
          <a:xfrm>
            <a:off x="709354" y="1412418"/>
            <a:ext cx="4266797" cy="535406"/>
          </a:xfrm>
          <a:solidFill>
            <a:srgbClr val="881522"/>
          </a:solidFill>
        </p:spPr>
        <p:txBody>
          <a:bodyPr anchor="b"/>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1223948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69402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367338"/>
            <a:ext cx="9144000" cy="1490662"/>
          </a:xfrm>
          <a:prstGeom prst="rect">
            <a:avLst/>
          </a:prstGeom>
          <a:gradFill flip="none" rotWithShape="1">
            <a:gsLst>
              <a:gs pos="0">
                <a:srgbClr val="191A18"/>
              </a:gs>
              <a:gs pos="100000">
                <a:srgbClr val="2F302E"/>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1622" y="5367338"/>
            <a:ext cx="5486400" cy="566738"/>
          </a:xfrm>
          <a:prstGeom prst="rect">
            <a:avLst/>
          </a:prstGeom>
        </p:spPr>
        <p:txBody>
          <a:bodyPr anchor="b"/>
          <a:lstStyle>
            <a:lvl1pPr algn="l">
              <a:defRPr sz="2000" b="1">
                <a:solidFill>
                  <a:srgbClr val="FFFFFF"/>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9144000" cy="5367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31622" y="5934076"/>
            <a:ext cx="5486400" cy="606281"/>
          </a:xfrm>
        </p:spPr>
        <p:txBody>
          <a:bodyPr/>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159831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Cover">
    <p:bg>
      <p:bgPr>
        <a:gradFill flip="none" rotWithShape="1">
          <a:gsLst>
            <a:gs pos="100000">
              <a:srgbClr val="2F302E"/>
            </a:gs>
            <a:gs pos="0">
              <a:srgbClr val="191A18"/>
            </a:gs>
          </a:gsLst>
          <a:lin ang="16200000" scaled="0"/>
          <a:tileRect/>
        </a:gradFill>
        <a:effectLst/>
      </p:bgPr>
    </p:bg>
    <p:spTree>
      <p:nvGrpSpPr>
        <p:cNvPr id="1" name=""/>
        <p:cNvGrpSpPr/>
        <p:nvPr/>
      </p:nvGrpSpPr>
      <p:grpSpPr>
        <a:xfrm>
          <a:off x="0" y="0"/>
          <a:ext cx="0" cy="0"/>
          <a:chOff x="0" y="0"/>
          <a:chExt cx="0" cy="0"/>
        </a:xfrm>
      </p:grpSpPr>
      <p:pic>
        <p:nvPicPr>
          <p:cNvPr id="2" name="Picture 1" descr="cover 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760" y="457200"/>
            <a:ext cx="8397253" cy="4540929"/>
          </a:xfrm>
          <a:prstGeom prst="rect">
            <a:avLst/>
          </a:prstGeom>
        </p:spPr>
      </p:pic>
    </p:spTree>
    <p:extLst>
      <p:ext uri="{BB962C8B-B14F-4D97-AF65-F5344CB8AC3E}">
        <p14:creationId xmlns:p14="http://schemas.microsoft.com/office/powerpoint/2010/main" val="1249224671"/>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A31CE-36A0-4294-81A2-B65843646D21}" type="datetimeFigureOut">
              <a:rPr lang="en-US" smtClean="0">
                <a:solidFill>
                  <a:prstClr val="black">
                    <a:tint val="75000"/>
                  </a:prstClr>
                </a:solidFill>
              </a:rPr>
              <a:pPr/>
              <a:t>3/1/2017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4B06125-957B-424A-95EF-F772B6BF1C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01688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New Chap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88074" y="3511606"/>
            <a:ext cx="6655925" cy="2202854"/>
          </a:xfrm>
          <a:prstGeom prst="rect">
            <a:avLst/>
          </a:prstGeom>
          <a:solidFill>
            <a:srgbClr val="8E1A22"/>
          </a:solidFill>
          <a:effectLst/>
        </p:spPr>
        <p:txBody>
          <a:bodyPr vert="horz" anchor="ctr" anchorCtr="0"/>
          <a:lstStyle>
            <a:lvl1pPr marL="115888" indent="0">
              <a:defRPr sz="6000">
                <a:solidFill>
                  <a:srgbClr val="FFFFFF"/>
                </a:solidFill>
                <a:latin typeface="Futura Std Book" pitchFamily="34" charset="0"/>
              </a:defRPr>
            </a:lvl1pPr>
          </a:lstStyle>
          <a:p>
            <a:r>
              <a:rPr lang="en-US" dirty="0" smtClean="0"/>
              <a:t>Click to edit new chapter title</a:t>
            </a:r>
            <a:endParaRPr lang="en-US" dirty="0"/>
          </a:p>
        </p:txBody>
      </p:sp>
    </p:spTree>
    <p:extLst>
      <p:ext uri="{BB962C8B-B14F-4D97-AF65-F5344CB8AC3E}">
        <p14:creationId xmlns:p14="http://schemas.microsoft.com/office/powerpoint/2010/main" val="15592065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ody Text - Red Bkg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rgbClr val="8E1A2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
          <p:cNvSpPr>
            <a:spLocks noGrp="1"/>
          </p:cNvSpPr>
          <p:nvPr>
            <p:ph idx="1" hasCustomPrompt="1"/>
          </p:nvPr>
        </p:nvSpPr>
        <p:spPr>
          <a:xfrm>
            <a:off x="709354" y="1412417"/>
            <a:ext cx="4668517" cy="4055841"/>
          </a:xfrm>
          <a:prstGeom prst="rect">
            <a:avLst/>
          </a:prstGeom>
        </p:spPr>
        <p:txBody>
          <a:bodyPr vert="horz" lIns="91440" tIns="45720" rIns="91440" bIns="45720" rtlCol="0">
            <a:normAutofit/>
          </a:bodyPr>
          <a:lstStyle>
            <a:lvl1pPr>
              <a:defRPr baseline="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Click to edit master main slide text</a:t>
            </a:r>
            <a:endParaRPr lang="en-US" dirty="0"/>
          </a:p>
        </p:txBody>
      </p:sp>
    </p:spTree>
    <p:extLst>
      <p:ext uri="{BB962C8B-B14F-4D97-AF65-F5344CB8AC3E}">
        <p14:creationId xmlns:p14="http://schemas.microsoft.com/office/powerpoint/2010/main" val="10516367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Body Text - Red Bkg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rgbClr val="8E1A2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14757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ody Text - Gray Bkgd">
    <p:spTree>
      <p:nvGrpSpPr>
        <p:cNvPr id="1" name=""/>
        <p:cNvGrpSpPr/>
        <p:nvPr/>
      </p:nvGrpSpPr>
      <p:grpSpPr>
        <a:xfrm>
          <a:off x="0" y="0"/>
          <a:ext cx="0" cy="0"/>
          <a:chOff x="0" y="0"/>
          <a:chExt cx="0" cy="0"/>
        </a:xfrm>
      </p:grpSpPr>
      <p:sp>
        <p:nvSpPr>
          <p:cNvPr id="3" name="Rectangle 2"/>
          <p:cNvSpPr/>
          <p:nvPr/>
        </p:nvSpPr>
        <p:spPr>
          <a:xfrm>
            <a:off x="-304800" y="-304800"/>
            <a:ext cx="9677400" cy="7467600"/>
          </a:xfrm>
          <a:prstGeom prst="rect">
            <a:avLst/>
          </a:prstGeom>
          <a:solidFill>
            <a:srgbClr val="191A18"/>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 Placeholder 2"/>
          <p:cNvSpPr>
            <a:spLocks noGrp="1"/>
          </p:cNvSpPr>
          <p:nvPr>
            <p:ph idx="1" hasCustomPrompt="1"/>
          </p:nvPr>
        </p:nvSpPr>
        <p:spPr>
          <a:xfrm>
            <a:off x="709354" y="1412417"/>
            <a:ext cx="4668517" cy="4055841"/>
          </a:xfrm>
          <a:prstGeom prst="rect">
            <a:avLst/>
          </a:prstGeom>
        </p:spPr>
        <p:txBody>
          <a:bodyPr vert="horz" lIns="91440" tIns="45720" rIns="91440" bIns="45720" rtlCol="0">
            <a:normAutofit/>
          </a:bodyPr>
          <a:lstStyle>
            <a:lvl1pPr>
              <a:defRPr baseline="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Click to edit master main slide text</a:t>
            </a:r>
            <a:endParaRPr lang="en-US" dirty="0"/>
          </a:p>
        </p:txBody>
      </p:sp>
    </p:spTree>
    <p:extLst>
      <p:ext uri="{BB962C8B-B14F-4D97-AF65-F5344CB8AC3E}">
        <p14:creationId xmlns:p14="http://schemas.microsoft.com/office/powerpoint/2010/main" val="7950141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Body Text - Gray Bkgd">
    <p:spTree>
      <p:nvGrpSpPr>
        <p:cNvPr id="1" name=""/>
        <p:cNvGrpSpPr/>
        <p:nvPr/>
      </p:nvGrpSpPr>
      <p:grpSpPr>
        <a:xfrm>
          <a:off x="0" y="0"/>
          <a:ext cx="0" cy="0"/>
          <a:chOff x="0" y="0"/>
          <a:chExt cx="0" cy="0"/>
        </a:xfrm>
      </p:grpSpPr>
      <p:sp>
        <p:nvSpPr>
          <p:cNvPr id="3" name="Rectangle 2"/>
          <p:cNvSpPr/>
          <p:nvPr/>
        </p:nvSpPr>
        <p:spPr>
          <a:xfrm>
            <a:off x="-228600" y="-152400"/>
            <a:ext cx="9601200" cy="7239000"/>
          </a:xfrm>
          <a:prstGeom prst="rect">
            <a:avLst/>
          </a:prstGeom>
          <a:solidFill>
            <a:srgbClr val="191A18"/>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17438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802F154-BAC7-426A-B829-69E417FFC392}" type="datetimeFigureOut">
              <a:rPr lang="en-US" smtClean="0"/>
              <a:t>3/1/2017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11AAB56-9D24-43C8-83D5-DD7B9F314BA7}" type="slidenum">
              <a:rPr lang="en-US" smtClean="0"/>
              <a:t>‹#›</a:t>
            </a:fld>
            <a:endParaRPr lang="en-US"/>
          </a:p>
        </p:txBody>
      </p:sp>
    </p:spTree>
    <p:extLst>
      <p:ext uri="{BB962C8B-B14F-4D97-AF65-F5344CB8AC3E}">
        <p14:creationId xmlns:p14="http://schemas.microsoft.com/office/powerpoint/2010/main" val="11054286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802F154-BAC7-426A-B829-69E417FFC392}" type="datetimeFigureOut">
              <a:rPr lang="en-US" smtClean="0"/>
              <a:t>3/1/2017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11AAB56-9D24-43C8-83D5-DD7B9F314BA7}" type="slidenum">
              <a:rPr lang="en-US" smtClean="0"/>
              <a:t>‹#›</a:t>
            </a:fld>
            <a:endParaRPr lang="en-US"/>
          </a:p>
        </p:txBody>
      </p:sp>
    </p:spTree>
    <p:extLst>
      <p:ext uri="{BB962C8B-B14F-4D97-AF65-F5344CB8AC3E}">
        <p14:creationId xmlns:p14="http://schemas.microsoft.com/office/powerpoint/2010/main" val="33775075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ain Body Text">
    <p:spTree>
      <p:nvGrpSpPr>
        <p:cNvPr id="1" name=""/>
        <p:cNvGrpSpPr/>
        <p:nvPr/>
      </p:nvGrpSpPr>
      <p:grpSpPr>
        <a:xfrm>
          <a:off x="0" y="0"/>
          <a:ext cx="0" cy="0"/>
          <a:chOff x="0" y="0"/>
          <a:chExt cx="0" cy="0"/>
        </a:xfrm>
      </p:grpSpPr>
      <p:sp>
        <p:nvSpPr>
          <p:cNvPr id="3" name="Text Placeholder 2"/>
          <p:cNvSpPr>
            <a:spLocks noGrp="1"/>
          </p:cNvSpPr>
          <p:nvPr>
            <p:ph idx="1"/>
          </p:nvPr>
        </p:nvSpPr>
        <p:spPr>
          <a:xfrm>
            <a:off x="709354" y="1412417"/>
            <a:ext cx="4668517" cy="4055841"/>
          </a:xfrm>
          <a:prstGeom prst="rect">
            <a:avLst/>
          </a:prstGeom>
        </p:spPr>
        <p:txBody>
          <a:bodyPr vert="horz" lIns="91440" tIns="45720" rIns="91440" bIns="45720" rtlCol="0">
            <a:normAutofit/>
          </a:bodyPr>
          <a:lstStyle/>
          <a:p>
            <a:pPr lvl="0"/>
            <a:r>
              <a:rPr lang="en-US" dirty="0" smtClean="0"/>
              <a:t>Click to edit master main slide text</a:t>
            </a:r>
          </a:p>
          <a:p>
            <a:pPr lvl="1"/>
            <a:r>
              <a:rPr lang="en-US" dirty="0" smtClean="0"/>
              <a:t> Second level</a:t>
            </a:r>
          </a:p>
          <a:p>
            <a:pPr lvl="2"/>
            <a:r>
              <a:rPr lang="en-US" dirty="0" smtClean="0"/>
              <a:t> Third level</a:t>
            </a:r>
          </a:p>
          <a:p>
            <a:pPr lvl="3"/>
            <a:r>
              <a:rPr lang="en-US" dirty="0" smtClean="0"/>
              <a:t> Fourth level</a:t>
            </a:r>
          </a:p>
          <a:p>
            <a:pPr lvl="4"/>
            <a:r>
              <a:rPr lang="en-US" dirty="0" smtClean="0"/>
              <a:t> Fifth level</a:t>
            </a:r>
            <a:endParaRPr lang="en-US" dirty="0"/>
          </a:p>
        </p:txBody>
      </p:sp>
    </p:spTree>
    <p:extLst>
      <p:ext uri="{BB962C8B-B14F-4D97-AF65-F5344CB8AC3E}">
        <p14:creationId xmlns:p14="http://schemas.microsoft.com/office/powerpoint/2010/main" val="26709614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You Said It">
    <p:spTree>
      <p:nvGrpSpPr>
        <p:cNvPr id="1" name=""/>
        <p:cNvGrpSpPr/>
        <p:nvPr/>
      </p:nvGrpSpPr>
      <p:grpSpPr>
        <a:xfrm>
          <a:off x="0" y="0"/>
          <a:ext cx="0" cy="0"/>
          <a:chOff x="0" y="0"/>
          <a:chExt cx="0" cy="0"/>
        </a:xfrm>
      </p:grpSpPr>
      <p:sp>
        <p:nvSpPr>
          <p:cNvPr id="18" name="Rectangle 17"/>
          <p:cNvSpPr/>
          <p:nvPr userDrawn="1"/>
        </p:nvSpPr>
        <p:spPr>
          <a:xfrm>
            <a:off x="2384404" y="0"/>
            <a:ext cx="6759596" cy="6858000"/>
          </a:xfrm>
          <a:prstGeom prst="rect">
            <a:avLst/>
          </a:prstGeom>
          <a:gradFill flip="none" rotWithShape="1">
            <a:gsLst>
              <a:gs pos="0">
                <a:srgbClr val="511717"/>
              </a:gs>
              <a:gs pos="100000">
                <a:srgbClr val="9B3645"/>
              </a:gs>
            </a:gsLst>
            <a:lin ang="16200000" scaled="0"/>
            <a:tileRect/>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defTabSz="457200"/>
            <a:endParaRPr lang="en-US">
              <a:solidFill>
                <a:prstClr val="white"/>
              </a:solidFill>
            </a:endParaRPr>
          </a:p>
        </p:txBody>
      </p:sp>
      <p:sp>
        <p:nvSpPr>
          <p:cNvPr id="19" name="Rectangle 18"/>
          <p:cNvSpPr/>
          <p:nvPr userDrawn="1"/>
        </p:nvSpPr>
        <p:spPr>
          <a:xfrm>
            <a:off x="0" y="0"/>
            <a:ext cx="2384404" cy="6858000"/>
          </a:xfrm>
          <a:prstGeom prst="rect">
            <a:avLst/>
          </a:prstGeom>
          <a:gradFill flip="none" rotWithShape="1">
            <a:gsLst>
              <a:gs pos="0">
                <a:srgbClr val="191A18"/>
              </a:gs>
              <a:gs pos="100000">
                <a:srgbClr val="2F302E"/>
              </a:gs>
            </a:gsLst>
            <a:lin ang="16200000" scaled="0"/>
            <a:tileRect/>
          </a:gradFill>
          <a:ln>
            <a:noFill/>
          </a:ln>
        </p:spPr>
        <p:style>
          <a:lnRef idx="1">
            <a:schemeClr val="dk1"/>
          </a:lnRef>
          <a:fillRef idx="3">
            <a:schemeClr val="dk1"/>
          </a:fillRef>
          <a:effectRef idx="2">
            <a:schemeClr val="dk1"/>
          </a:effectRef>
          <a:fontRef idx="minor">
            <a:schemeClr val="lt1"/>
          </a:fontRef>
        </p:style>
        <p:txBody>
          <a:bodyPr rtlCol="0" anchor="ctr"/>
          <a:lstStyle/>
          <a:p>
            <a:pPr algn="ctr" defTabSz="457200"/>
            <a:endParaRPr lang="en-US">
              <a:solidFill>
                <a:prstClr val="white"/>
              </a:solidFill>
            </a:endParaRPr>
          </a:p>
        </p:txBody>
      </p:sp>
      <p:sp>
        <p:nvSpPr>
          <p:cNvPr id="20" name="TextBox 19"/>
          <p:cNvSpPr txBox="1"/>
          <p:nvPr userDrawn="1"/>
        </p:nvSpPr>
        <p:spPr>
          <a:xfrm>
            <a:off x="336920" y="3124137"/>
            <a:ext cx="1736469" cy="369332"/>
          </a:xfrm>
          <a:prstGeom prst="rect">
            <a:avLst/>
          </a:prstGeom>
          <a:noFill/>
        </p:spPr>
        <p:txBody>
          <a:bodyPr wrap="square" rtlCol="0">
            <a:spAutoFit/>
          </a:bodyPr>
          <a:lstStyle/>
          <a:p>
            <a:pPr algn="ctr" defTabSz="457200"/>
            <a:r>
              <a:rPr lang="en-US" dirty="0" smtClean="0">
                <a:solidFill>
                  <a:prstClr val="white"/>
                </a:solidFill>
              </a:rPr>
              <a:t>You Said It</a:t>
            </a:r>
            <a:endParaRPr lang="en-US" dirty="0">
              <a:solidFill>
                <a:prstClr val="white"/>
              </a:solidFill>
            </a:endParaRPr>
          </a:p>
        </p:txBody>
      </p:sp>
      <p:pic>
        <p:nvPicPr>
          <p:cNvPr id="3" name="Picture 2" descr="you said i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115" y="1645661"/>
            <a:ext cx="1506795" cy="1375769"/>
          </a:xfrm>
          <a:prstGeom prst="rect">
            <a:avLst/>
          </a:prstGeom>
        </p:spPr>
      </p:pic>
    </p:spTree>
    <p:extLst>
      <p:ext uri="{BB962C8B-B14F-4D97-AF65-F5344CB8AC3E}">
        <p14:creationId xmlns:p14="http://schemas.microsoft.com/office/powerpoint/2010/main" val="28331175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ro Tip">
    <p:spTree>
      <p:nvGrpSpPr>
        <p:cNvPr id="1" name=""/>
        <p:cNvGrpSpPr/>
        <p:nvPr/>
      </p:nvGrpSpPr>
      <p:grpSpPr>
        <a:xfrm>
          <a:off x="0" y="0"/>
          <a:ext cx="0" cy="0"/>
          <a:chOff x="0" y="0"/>
          <a:chExt cx="0" cy="0"/>
        </a:xfrm>
      </p:grpSpPr>
      <p:sp>
        <p:nvSpPr>
          <p:cNvPr id="7" name="Rectangle 6"/>
          <p:cNvSpPr/>
          <p:nvPr userDrawn="1"/>
        </p:nvSpPr>
        <p:spPr>
          <a:xfrm flipH="1">
            <a:off x="-1" y="0"/>
            <a:ext cx="2384405" cy="6858000"/>
          </a:xfrm>
          <a:prstGeom prst="rect">
            <a:avLst/>
          </a:prstGeom>
          <a:gradFill flip="none" rotWithShape="1">
            <a:gsLst>
              <a:gs pos="0">
                <a:srgbClr val="511717"/>
              </a:gs>
              <a:gs pos="100000">
                <a:srgbClr val="9B3645"/>
              </a:gs>
            </a:gsLst>
            <a:lin ang="16200000" scaled="0"/>
            <a:tileRect/>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defTabSz="457200"/>
            <a:endParaRPr lang="en-US">
              <a:solidFill>
                <a:prstClr val="white"/>
              </a:solidFill>
            </a:endParaRPr>
          </a:p>
        </p:txBody>
      </p:sp>
      <p:sp>
        <p:nvSpPr>
          <p:cNvPr id="8" name="Rectangle 7"/>
          <p:cNvSpPr/>
          <p:nvPr userDrawn="1"/>
        </p:nvSpPr>
        <p:spPr>
          <a:xfrm flipH="1">
            <a:off x="2384404" y="0"/>
            <a:ext cx="6759596" cy="6858000"/>
          </a:xfrm>
          <a:prstGeom prst="rect">
            <a:avLst/>
          </a:prstGeom>
          <a:gradFill flip="none" rotWithShape="1">
            <a:gsLst>
              <a:gs pos="0">
                <a:srgbClr val="191A18"/>
              </a:gs>
              <a:gs pos="100000">
                <a:srgbClr val="2F302E"/>
              </a:gs>
            </a:gsLst>
            <a:lin ang="16200000" scaled="0"/>
            <a:tileRect/>
          </a:gradFill>
          <a:ln>
            <a:noFill/>
          </a:ln>
        </p:spPr>
        <p:style>
          <a:lnRef idx="1">
            <a:schemeClr val="dk1"/>
          </a:lnRef>
          <a:fillRef idx="3">
            <a:schemeClr val="dk1"/>
          </a:fillRef>
          <a:effectRef idx="2">
            <a:schemeClr val="dk1"/>
          </a:effectRef>
          <a:fontRef idx="minor">
            <a:schemeClr val="lt1"/>
          </a:fontRef>
        </p:style>
        <p:txBody>
          <a:bodyPr rtlCol="0" anchor="ctr"/>
          <a:lstStyle/>
          <a:p>
            <a:pPr algn="ctr" defTabSz="457200"/>
            <a:endParaRPr lang="en-US">
              <a:solidFill>
                <a:prstClr val="white"/>
              </a:solidFill>
            </a:endParaRPr>
          </a:p>
        </p:txBody>
      </p:sp>
      <p:pic>
        <p:nvPicPr>
          <p:cNvPr id="2" name="Picture 1" descr="protip.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0876" y="1464249"/>
            <a:ext cx="1150129" cy="1580259"/>
          </a:xfrm>
          <a:prstGeom prst="rect">
            <a:avLst/>
          </a:prstGeom>
        </p:spPr>
      </p:pic>
      <p:sp>
        <p:nvSpPr>
          <p:cNvPr id="10" name="TextBox 9"/>
          <p:cNvSpPr txBox="1"/>
          <p:nvPr userDrawn="1"/>
        </p:nvSpPr>
        <p:spPr>
          <a:xfrm>
            <a:off x="336920" y="3124137"/>
            <a:ext cx="1736469" cy="369332"/>
          </a:xfrm>
          <a:prstGeom prst="rect">
            <a:avLst/>
          </a:prstGeom>
          <a:noFill/>
        </p:spPr>
        <p:txBody>
          <a:bodyPr wrap="square" rtlCol="0">
            <a:spAutoFit/>
          </a:bodyPr>
          <a:lstStyle/>
          <a:p>
            <a:pPr algn="ctr" defTabSz="457200"/>
            <a:r>
              <a:rPr lang="en-US" dirty="0" smtClean="0">
                <a:solidFill>
                  <a:prstClr val="white"/>
                </a:solidFill>
              </a:rPr>
              <a:t>Pro Tip</a:t>
            </a:r>
            <a:endParaRPr lang="en-US" dirty="0">
              <a:solidFill>
                <a:prstClr val="white"/>
              </a:solidFill>
            </a:endParaRPr>
          </a:p>
        </p:txBody>
      </p:sp>
    </p:spTree>
    <p:extLst>
      <p:ext uri="{BB962C8B-B14F-4D97-AF65-F5344CB8AC3E}">
        <p14:creationId xmlns:p14="http://schemas.microsoft.com/office/powerpoint/2010/main" val="643782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6365" indent="0">
              <a:buNone/>
              <a:defRPr sz="1800">
                <a:solidFill>
                  <a:schemeClr val="tx1">
                    <a:tint val="75000"/>
                  </a:schemeClr>
                </a:solidFill>
              </a:defRPr>
            </a:lvl2pPr>
            <a:lvl3pPr marL="912725" indent="0">
              <a:buNone/>
              <a:defRPr sz="1600">
                <a:solidFill>
                  <a:schemeClr val="tx1">
                    <a:tint val="75000"/>
                  </a:schemeClr>
                </a:solidFill>
              </a:defRPr>
            </a:lvl3pPr>
            <a:lvl4pPr marL="1369089" indent="0">
              <a:buNone/>
              <a:defRPr sz="1400">
                <a:solidFill>
                  <a:schemeClr val="tx1">
                    <a:tint val="75000"/>
                  </a:schemeClr>
                </a:solidFill>
              </a:defRPr>
            </a:lvl4pPr>
            <a:lvl5pPr marL="1825451" indent="0">
              <a:buNone/>
              <a:defRPr sz="1400">
                <a:solidFill>
                  <a:schemeClr val="tx1">
                    <a:tint val="75000"/>
                  </a:schemeClr>
                </a:solidFill>
              </a:defRPr>
            </a:lvl5pPr>
            <a:lvl6pPr marL="2281815" indent="0">
              <a:buNone/>
              <a:defRPr sz="1400">
                <a:solidFill>
                  <a:schemeClr val="tx1">
                    <a:tint val="75000"/>
                  </a:schemeClr>
                </a:solidFill>
              </a:defRPr>
            </a:lvl6pPr>
            <a:lvl7pPr marL="2738176" indent="0">
              <a:buNone/>
              <a:defRPr sz="1400">
                <a:solidFill>
                  <a:schemeClr val="tx1">
                    <a:tint val="75000"/>
                  </a:schemeClr>
                </a:solidFill>
              </a:defRPr>
            </a:lvl7pPr>
            <a:lvl8pPr marL="3194540" indent="0">
              <a:buNone/>
              <a:defRPr sz="1400">
                <a:solidFill>
                  <a:schemeClr val="tx1">
                    <a:tint val="75000"/>
                  </a:schemeClr>
                </a:solidFill>
              </a:defRPr>
            </a:lvl8pPr>
            <a:lvl9pPr marL="36509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DA31CE-36A0-4294-81A2-B65843646D21}" type="datetimeFigureOut">
              <a:rPr lang="en-US" smtClean="0">
                <a:solidFill>
                  <a:prstClr val="black">
                    <a:tint val="75000"/>
                  </a:prstClr>
                </a:solidFill>
              </a:rPr>
              <a:pPr/>
              <a:t>3/1/2017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4B06125-957B-424A-95EF-F772B6BF1C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17412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New Sec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09355" y="1947824"/>
            <a:ext cx="4266796" cy="2768873"/>
          </a:xfrm>
          <a:prstGeom prst="rect">
            <a:avLst/>
          </a:prstGeom>
        </p:spPr>
        <p:txBody>
          <a:bodyPr anchor="t"/>
          <a:lstStyle>
            <a:lvl1pPr algn="l">
              <a:defRPr sz="4000" b="1" cap="all" baseline="0"/>
            </a:lvl1pPr>
          </a:lstStyle>
          <a:p>
            <a:r>
              <a:rPr lang="en-US" dirty="0" smtClean="0"/>
              <a:t>Click to edit new section title</a:t>
            </a:r>
            <a:endParaRPr lang="en-US" dirty="0"/>
          </a:p>
        </p:txBody>
      </p:sp>
      <p:sp>
        <p:nvSpPr>
          <p:cNvPr id="3" name="Text Placeholder 2"/>
          <p:cNvSpPr>
            <a:spLocks noGrp="1"/>
          </p:cNvSpPr>
          <p:nvPr>
            <p:ph type="body" idx="1"/>
          </p:nvPr>
        </p:nvSpPr>
        <p:spPr>
          <a:xfrm>
            <a:off x="709354" y="1412418"/>
            <a:ext cx="4266797" cy="535406"/>
          </a:xfrm>
          <a:solidFill>
            <a:srgbClr val="881522"/>
          </a:solidFill>
        </p:spPr>
        <p:txBody>
          <a:bodyPr anchor="b"/>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2322989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367338"/>
            <a:ext cx="9144000" cy="1490662"/>
          </a:xfrm>
          <a:prstGeom prst="rect">
            <a:avLst/>
          </a:prstGeom>
          <a:gradFill flip="none" rotWithShape="1">
            <a:gsLst>
              <a:gs pos="0">
                <a:srgbClr val="191A18"/>
              </a:gs>
              <a:gs pos="100000">
                <a:srgbClr val="2F302E"/>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p:nvPr>
        </p:nvSpPr>
        <p:spPr>
          <a:xfrm>
            <a:off x="431622" y="5367338"/>
            <a:ext cx="5486400" cy="566738"/>
          </a:xfrm>
          <a:prstGeom prst="rect">
            <a:avLst/>
          </a:prstGeom>
        </p:spPr>
        <p:txBody>
          <a:bodyPr anchor="b"/>
          <a:lstStyle>
            <a:lvl1pPr algn="l">
              <a:defRPr sz="2000" b="1">
                <a:solidFill>
                  <a:srgbClr val="FFFFFF"/>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9144000" cy="5367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431622" y="5934076"/>
            <a:ext cx="5486400" cy="606281"/>
          </a:xfrm>
        </p:spPr>
        <p:txBody>
          <a:bodyPr/>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15671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Cover">
    <p:bg>
      <p:bgPr>
        <a:gradFill flip="none" rotWithShape="1">
          <a:gsLst>
            <a:gs pos="100000">
              <a:srgbClr val="2F302E"/>
            </a:gs>
            <a:gs pos="0">
              <a:srgbClr val="191A18"/>
            </a:gs>
          </a:gsLst>
          <a:lin ang="16200000" scaled="0"/>
          <a:tileRect/>
        </a:gradFill>
        <a:effectLst/>
      </p:bgPr>
    </p:bg>
    <p:spTree>
      <p:nvGrpSpPr>
        <p:cNvPr id="1" name=""/>
        <p:cNvGrpSpPr/>
        <p:nvPr/>
      </p:nvGrpSpPr>
      <p:grpSpPr>
        <a:xfrm>
          <a:off x="0" y="0"/>
          <a:ext cx="0" cy="0"/>
          <a:chOff x="0" y="0"/>
          <a:chExt cx="0" cy="0"/>
        </a:xfrm>
      </p:grpSpPr>
      <p:pic>
        <p:nvPicPr>
          <p:cNvPr id="3" name="Picture 2" descr="p2i Delivery logo.png"/>
          <p:cNvPicPr>
            <a:picLocks noChangeAspect="1"/>
          </p:cNvPicPr>
          <p:nvPr userDrawn="1"/>
        </p:nvPicPr>
        <p:blipFill>
          <a:blip r:embed="rId2"/>
          <a:stretch>
            <a:fillRect/>
          </a:stretch>
        </p:blipFill>
        <p:spPr>
          <a:xfrm>
            <a:off x="1030898" y="306757"/>
            <a:ext cx="7112978" cy="3915804"/>
          </a:xfrm>
          <a:prstGeom prst="rect">
            <a:avLst/>
          </a:prstGeom>
        </p:spPr>
      </p:pic>
    </p:spTree>
    <p:extLst>
      <p:ext uri="{BB962C8B-B14F-4D97-AF65-F5344CB8AC3E}">
        <p14:creationId xmlns:p14="http://schemas.microsoft.com/office/powerpoint/2010/main" val="703529856"/>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New Chapter">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0" y="0"/>
            <a:ext cx="9144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Tree>
    <p:extLst>
      <p:ext uri="{BB962C8B-B14F-4D97-AF65-F5344CB8AC3E}">
        <p14:creationId xmlns:p14="http://schemas.microsoft.com/office/powerpoint/2010/main" val="11781722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ody Text - Red Bkgd">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gradFill>
            <a:gsLst>
              <a:gs pos="0">
                <a:srgbClr val="881522"/>
              </a:gs>
              <a:gs pos="100000">
                <a:srgbClr val="9B3645"/>
              </a:gs>
            </a:gsLs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9" name="Text Placeholder 2"/>
          <p:cNvSpPr>
            <a:spLocks noGrp="1"/>
          </p:cNvSpPr>
          <p:nvPr>
            <p:ph idx="1" hasCustomPrompt="1"/>
          </p:nvPr>
        </p:nvSpPr>
        <p:spPr>
          <a:xfrm>
            <a:off x="709354" y="1412417"/>
            <a:ext cx="4668517" cy="4055841"/>
          </a:xfrm>
          <a:prstGeom prst="rect">
            <a:avLst/>
          </a:prstGeom>
        </p:spPr>
        <p:txBody>
          <a:bodyPr vert="horz" lIns="91440" tIns="45720" rIns="91440" bIns="45720" rtlCol="0">
            <a:normAutofit/>
          </a:bodyPr>
          <a:lstStyle>
            <a:lvl1pPr>
              <a:defRPr baseline="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Click to edit master main slide text</a:t>
            </a:r>
            <a:endParaRPr lang="en-US" dirty="0"/>
          </a:p>
        </p:txBody>
      </p:sp>
    </p:spTree>
    <p:extLst>
      <p:ext uri="{BB962C8B-B14F-4D97-AF65-F5344CB8AC3E}">
        <p14:creationId xmlns:p14="http://schemas.microsoft.com/office/powerpoint/2010/main" val="42571796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ody Text - Gray Bkgd">
    <p:spTree>
      <p:nvGrpSpPr>
        <p:cNvPr id="1" name=""/>
        <p:cNvGrpSpPr/>
        <p:nvPr/>
      </p:nvGrpSpPr>
      <p:grpSpPr>
        <a:xfrm>
          <a:off x="0" y="0"/>
          <a:ext cx="0" cy="0"/>
          <a:chOff x="0" y="0"/>
          <a:chExt cx="0" cy="0"/>
        </a:xfrm>
      </p:grpSpPr>
      <p:sp>
        <p:nvSpPr>
          <p:cNvPr id="3" name="Rectangle 2"/>
          <p:cNvSpPr/>
          <p:nvPr userDrawn="1"/>
        </p:nvSpPr>
        <p:spPr>
          <a:xfrm>
            <a:off x="-152400" y="-152400"/>
            <a:ext cx="9448800" cy="7162800"/>
          </a:xfrm>
          <a:prstGeom prst="rect">
            <a:avLst/>
          </a:prstGeom>
          <a:gradFill>
            <a:gsLst>
              <a:gs pos="0">
                <a:srgbClr val="191A18"/>
              </a:gs>
              <a:gs pos="100000">
                <a:srgbClr val="2F302E"/>
              </a:gs>
            </a:gsLs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4" name="Text Placeholder 2"/>
          <p:cNvSpPr>
            <a:spLocks noGrp="1"/>
          </p:cNvSpPr>
          <p:nvPr>
            <p:ph idx="1" hasCustomPrompt="1"/>
          </p:nvPr>
        </p:nvSpPr>
        <p:spPr>
          <a:xfrm>
            <a:off x="709354" y="1412417"/>
            <a:ext cx="4668517" cy="4055841"/>
          </a:xfrm>
          <a:prstGeom prst="rect">
            <a:avLst/>
          </a:prstGeom>
        </p:spPr>
        <p:txBody>
          <a:bodyPr vert="horz" lIns="91440" tIns="45720" rIns="91440" bIns="45720" rtlCol="0">
            <a:normAutofit/>
          </a:bodyPr>
          <a:lstStyle>
            <a:lvl1pPr>
              <a:defRPr baseline="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Click to edit master main slide text</a:t>
            </a:r>
            <a:endParaRPr lang="en-US" dirty="0"/>
          </a:p>
        </p:txBody>
      </p:sp>
    </p:spTree>
    <p:extLst>
      <p:ext uri="{BB962C8B-B14F-4D97-AF65-F5344CB8AC3E}">
        <p14:creationId xmlns:p14="http://schemas.microsoft.com/office/powerpoint/2010/main" val="23778599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p:spPr>
        <p:txBody>
          <a:bodyPr/>
          <a:lstStyle/>
          <a:p>
            <a:endParaRPr lang="en-US"/>
          </a:p>
        </p:txBody>
      </p:sp>
    </p:spTree>
    <p:extLst>
      <p:ext uri="{BB962C8B-B14F-4D97-AF65-F5344CB8AC3E}">
        <p14:creationId xmlns:p14="http://schemas.microsoft.com/office/powerpoint/2010/main" val="17851097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B1A8545-E495-49CF-B86B-AA1E9F8B2A3A}" type="datetimeFigureOut">
              <a:rPr lang="en-US" smtClean="0">
                <a:solidFill>
                  <a:prstClr val="black">
                    <a:tint val="75000"/>
                  </a:prstClr>
                </a:solidFill>
              </a:rPr>
              <a:pPr/>
              <a:t>3/1/2017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8C8AAD1-AA66-410F-A15D-E9ED931099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79878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1A8545-E495-49CF-B86B-AA1E9F8B2A3A}" type="datetimeFigureOut">
              <a:rPr lang="en-US" smtClean="0">
                <a:solidFill>
                  <a:prstClr val="black">
                    <a:tint val="75000"/>
                  </a:prstClr>
                </a:solidFill>
              </a:rPr>
              <a:pPr/>
              <a:t>3/1/2017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8C8AAD1-AA66-410F-A15D-E9ED931099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28676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1A8545-E495-49CF-B86B-AA1E9F8B2A3A}" type="datetimeFigureOut">
              <a:rPr lang="en-US" smtClean="0">
                <a:solidFill>
                  <a:prstClr val="black">
                    <a:tint val="75000"/>
                  </a:prstClr>
                </a:solidFill>
              </a:rPr>
              <a:pPr/>
              <a:t>3/1/2017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8C8AAD1-AA66-410F-A15D-E9ED931099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6225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1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1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DA31CE-36A0-4294-81A2-B65843646D21}" type="datetimeFigureOut">
              <a:rPr lang="en-US" smtClean="0">
                <a:solidFill>
                  <a:prstClr val="black">
                    <a:tint val="75000"/>
                  </a:prstClr>
                </a:solidFill>
              </a:rPr>
              <a:pPr/>
              <a:t>3/1/2017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4B06125-957B-424A-95EF-F772B6BF1C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33266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B1A8545-E495-49CF-B86B-AA1E9F8B2A3A}" type="datetimeFigureOut">
              <a:rPr lang="en-US" smtClean="0">
                <a:solidFill>
                  <a:prstClr val="black">
                    <a:tint val="75000"/>
                  </a:prstClr>
                </a:solidFill>
              </a:rPr>
              <a:pPr/>
              <a:t>3/1/2017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8C8AAD1-AA66-410F-A15D-E9ED931099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50884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B1A8545-E495-49CF-B86B-AA1E9F8B2A3A}" type="datetimeFigureOut">
              <a:rPr lang="en-US" smtClean="0">
                <a:solidFill>
                  <a:prstClr val="black">
                    <a:tint val="75000"/>
                  </a:prstClr>
                </a:solidFill>
              </a:rPr>
              <a:pPr/>
              <a:t>3/1/2017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8C8AAD1-AA66-410F-A15D-E9ED931099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40719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B1A8545-E495-49CF-B86B-AA1E9F8B2A3A}" type="datetimeFigureOut">
              <a:rPr lang="en-US" smtClean="0">
                <a:solidFill>
                  <a:prstClr val="black">
                    <a:tint val="75000"/>
                  </a:prstClr>
                </a:solidFill>
              </a:rPr>
              <a:pPr/>
              <a:t>3/1/2017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8C8AAD1-AA66-410F-A15D-E9ED931099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32497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1A8545-E495-49CF-B86B-AA1E9F8B2A3A}" type="datetimeFigureOut">
              <a:rPr lang="en-US" smtClean="0">
                <a:solidFill>
                  <a:prstClr val="black">
                    <a:tint val="75000"/>
                  </a:prstClr>
                </a:solidFill>
              </a:rPr>
              <a:pPr/>
              <a:t>3/1/2017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8C8AAD1-AA66-410F-A15D-E9ED931099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1484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1A8545-E495-49CF-B86B-AA1E9F8B2A3A}" type="datetimeFigureOut">
              <a:rPr lang="en-US" smtClean="0">
                <a:solidFill>
                  <a:prstClr val="black">
                    <a:tint val="75000"/>
                  </a:prstClr>
                </a:solidFill>
              </a:rPr>
              <a:pPr/>
              <a:t>3/1/2017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8C8AAD1-AA66-410F-A15D-E9ED931099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7946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1A8545-E495-49CF-B86B-AA1E9F8B2A3A}" type="datetimeFigureOut">
              <a:rPr lang="en-US" smtClean="0">
                <a:solidFill>
                  <a:prstClr val="black">
                    <a:tint val="75000"/>
                  </a:prstClr>
                </a:solidFill>
              </a:rPr>
              <a:pPr/>
              <a:t>3/1/2017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8C8AAD1-AA66-410F-A15D-E9ED931099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22364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1A8545-E495-49CF-B86B-AA1E9F8B2A3A}" type="datetimeFigureOut">
              <a:rPr lang="en-US" smtClean="0">
                <a:solidFill>
                  <a:prstClr val="black">
                    <a:tint val="75000"/>
                  </a:prstClr>
                </a:solidFill>
              </a:rPr>
              <a:pPr/>
              <a:t>3/1/2017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8C8AAD1-AA66-410F-A15D-E9ED931099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46705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1A8545-E495-49CF-B86B-AA1E9F8B2A3A}" type="datetimeFigureOut">
              <a:rPr lang="en-US" smtClean="0">
                <a:solidFill>
                  <a:prstClr val="black">
                    <a:tint val="75000"/>
                  </a:prstClr>
                </a:solidFill>
              </a:rPr>
              <a:pPr/>
              <a:t>3/1/2017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8C8AAD1-AA66-410F-A15D-E9ED931099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4195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365" indent="0">
              <a:buNone/>
              <a:defRPr sz="2000" b="1"/>
            </a:lvl2pPr>
            <a:lvl3pPr marL="912725" indent="0">
              <a:buNone/>
              <a:defRPr sz="1800" b="1"/>
            </a:lvl3pPr>
            <a:lvl4pPr marL="1369089" indent="0">
              <a:buNone/>
              <a:defRPr sz="1600" b="1"/>
            </a:lvl4pPr>
            <a:lvl5pPr marL="1825451" indent="0">
              <a:buNone/>
              <a:defRPr sz="1600" b="1"/>
            </a:lvl5pPr>
            <a:lvl6pPr marL="2281815" indent="0">
              <a:buNone/>
              <a:defRPr sz="1600" b="1"/>
            </a:lvl6pPr>
            <a:lvl7pPr marL="2738176" indent="0">
              <a:buNone/>
              <a:defRPr sz="1600" b="1"/>
            </a:lvl7pPr>
            <a:lvl8pPr marL="3194540" indent="0">
              <a:buNone/>
              <a:defRPr sz="1600" b="1"/>
            </a:lvl8pPr>
            <a:lvl9pPr marL="36509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1" y="1535113"/>
            <a:ext cx="4041775" cy="639762"/>
          </a:xfrm>
        </p:spPr>
        <p:txBody>
          <a:bodyPr anchor="b"/>
          <a:lstStyle>
            <a:lvl1pPr marL="0" indent="0">
              <a:buNone/>
              <a:defRPr sz="2400" b="1"/>
            </a:lvl1pPr>
            <a:lvl2pPr marL="456365" indent="0">
              <a:buNone/>
              <a:defRPr sz="2000" b="1"/>
            </a:lvl2pPr>
            <a:lvl3pPr marL="912725" indent="0">
              <a:buNone/>
              <a:defRPr sz="1800" b="1"/>
            </a:lvl3pPr>
            <a:lvl4pPr marL="1369089" indent="0">
              <a:buNone/>
              <a:defRPr sz="1600" b="1"/>
            </a:lvl4pPr>
            <a:lvl5pPr marL="1825451" indent="0">
              <a:buNone/>
              <a:defRPr sz="1600" b="1"/>
            </a:lvl5pPr>
            <a:lvl6pPr marL="2281815" indent="0">
              <a:buNone/>
              <a:defRPr sz="1600" b="1"/>
            </a:lvl6pPr>
            <a:lvl7pPr marL="2738176" indent="0">
              <a:buNone/>
              <a:defRPr sz="1600" b="1"/>
            </a:lvl7pPr>
            <a:lvl8pPr marL="3194540" indent="0">
              <a:buNone/>
              <a:defRPr sz="1600" b="1"/>
            </a:lvl8pPr>
            <a:lvl9pPr marL="36509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DA31CE-36A0-4294-81A2-B65843646D21}" type="datetimeFigureOut">
              <a:rPr lang="en-US" smtClean="0">
                <a:solidFill>
                  <a:prstClr val="black">
                    <a:tint val="75000"/>
                  </a:prstClr>
                </a:solidFill>
              </a:rPr>
              <a:pPr/>
              <a:t>3/1/2017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4B06125-957B-424A-95EF-F772B6BF1C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4101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DA31CE-36A0-4294-81A2-B65843646D21}" type="datetimeFigureOut">
              <a:rPr lang="en-US" smtClean="0">
                <a:solidFill>
                  <a:prstClr val="black">
                    <a:tint val="75000"/>
                  </a:prstClr>
                </a:solidFill>
              </a:rPr>
              <a:pPr/>
              <a:t>3/1/2017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4B06125-957B-424A-95EF-F772B6BF1C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1883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DA31CE-36A0-4294-81A2-B65843646D21}" type="datetimeFigureOut">
              <a:rPr lang="en-US" smtClean="0">
                <a:solidFill>
                  <a:prstClr val="black">
                    <a:tint val="75000"/>
                  </a:prstClr>
                </a:solidFill>
              </a:rPr>
              <a:pPr/>
              <a:t>3/1/2017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4B06125-957B-424A-95EF-F772B6BF1C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2343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1"/>
            <a:ext cx="3008313" cy="4691063"/>
          </a:xfrm>
        </p:spPr>
        <p:txBody>
          <a:bodyPr/>
          <a:lstStyle>
            <a:lvl1pPr marL="0" indent="0">
              <a:buNone/>
              <a:defRPr sz="1400"/>
            </a:lvl1pPr>
            <a:lvl2pPr marL="456365" indent="0">
              <a:buNone/>
              <a:defRPr sz="1200"/>
            </a:lvl2pPr>
            <a:lvl3pPr marL="912725" indent="0">
              <a:buNone/>
              <a:defRPr sz="1000"/>
            </a:lvl3pPr>
            <a:lvl4pPr marL="1369089" indent="0">
              <a:buNone/>
              <a:defRPr sz="900"/>
            </a:lvl4pPr>
            <a:lvl5pPr marL="1825451" indent="0">
              <a:buNone/>
              <a:defRPr sz="900"/>
            </a:lvl5pPr>
            <a:lvl6pPr marL="2281815" indent="0">
              <a:buNone/>
              <a:defRPr sz="900"/>
            </a:lvl6pPr>
            <a:lvl7pPr marL="2738176" indent="0">
              <a:buNone/>
              <a:defRPr sz="900"/>
            </a:lvl7pPr>
            <a:lvl8pPr marL="3194540" indent="0">
              <a:buNone/>
              <a:defRPr sz="900"/>
            </a:lvl8pPr>
            <a:lvl9pPr marL="36509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A31CE-36A0-4294-81A2-B65843646D21}" type="datetimeFigureOut">
              <a:rPr lang="en-US" smtClean="0">
                <a:solidFill>
                  <a:prstClr val="black">
                    <a:tint val="75000"/>
                  </a:prstClr>
                </a:solidFill>
              </a:rPr>
              <a:pPr/>
              <a:t>3/1/2017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4B06125-957B-424A-95EF-F772B6BF1C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8033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365" indent="0">
              <a:buNone/>
              <a:defRPr sz="2800"/>
            </a:lvl2pPr>
            <a:lvl3pPr marL="912725" indent="0">
              <a:buNone/>
              <a:defRPr sz="2400"/>
            </a:lvl3pPr>
            <a:lvl4pPr marL="1369089" indent="0">
              <a:buNone/>
              <a:defRPr sz="2000"/>
            </a:lvl4pPr>
            <a:lvl5pPr marL="1825451" indent="0">
              <a:buNone/>
              <a:defRPr sz="2000"/>
            </a:lvl5pPr>
            <a:lvl6pPr marL="2281815" indent="0">
              <a:buNone/>
              <a:defRPr sz="2000"/>
            </a:lvl6pPr>
            <a:lvl7pPr marL="2738176" indent="0">
              <a:buNone/>
              <a:defRPr sz="2000"/>
            </a:lvl7pPr>
            <a:lvl8pPr marL="3194540" indent="0">
              <a:buNone/>
              <a:defRPr sz="2000"/>
            </a:lvl8pPr>
            <a:lvl9pPr marL="36509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365" indent="0">
              <a:buNone/>
              <a:defRPr sz="1200"/>
            </a:lvl2pPr>
            <a:lvl3pPr marL="912725" indent="0">
              <a:buNone/>
              <a:defRPr sz="1000"/>
            </a:lvl3pPr>
            <a:lvl4pPr marL="1369089" indent="0">
              <a:buNone/>
              <a:defRPr sz="900"/>
            </a:lvl4pPr>
            <a:lvl5pPr marL="1825451" indent="0">
              <a:buNone/>
              <a:defRPr sz="900"/>
            </a:lvl5pPr>
            <a:lvl6pPr marL="2281815" indent="0">
              <a:buNone/>
              <a:defRPr sz="900"/>
            </a:lvl6pPr>
            <a:lvl7pPr marL="2738176" indent="0">
              <a:buNone/>
              <a:defRPr sz="900"/>
            </a:lvl7pPr>
            <a:lvl8pPr marL="3194540" indent="0">
              <a:buNone/>
              <a:defRPr sz="900"/>
            </a:lvl8pPr>
            <a:lvl9pPr marL="36509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A31CE-36A0-4294-81A2-B65843646D21}" type="datetimeFigureOut">
              <a:rPr lang="en-US" smtClean="0">
                <a:solidFill>
                  <a:prstClr val="black">
                    <a:tint val="75000"/>
                  </a:prstClr>
                </a:solidFill>
              </a:rPr>
              <a:pPr/>
              <a:t>3/1/2017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4B06125-957B-424A-95EF-F772B6BF1C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5708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theme" Target="../theme/theme3.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274" tIns="45637" rIns="91274" bIns="45637"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16"/>
            <a:ext cx="8229600" cy="4525963"/>
          </a:xfrm>
          <a:prstGeom prst="rect">
            <a:avLst/>
          </a:prstGeom>
        </p:spPr>
        <p:txBody>
          <a:bodyPr vert="horz" lIns="91274" tIns="45637" rIns="91274" bIns="4563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274" tIns="45637" rIns="91274" bIns="45637" rtlCol="0" anchor="ctr"/>
          <a:lstStyle>
            <a:lvl1pPr algn="l">
              <a:defRPr sz="1200">
                <a:solidFill>
                  <a:schemeClr val="tx1">
                    <a:tint val="75000"/>
                  </a:schemeClr>
                </a:solidFill>
              </a:defRPr>
            </a:lvl1pPr>
          </a:lstStyle>
          <a:p>
            <a:pPr defTabSz="912725"/>
            <a:fld id="{F4DA31CE-36A0-4294-81A2-B65843646D21}" type="datetimeFigureOut">
              <a:rPr lang="en-US" smtClean="0">
                <a:solidFill>
                  <a:prstClr val="black">
                    <a:tint val="75000"/>
                  </a:prstClr>
                </a:solidFill>
              </a:rPr>
              <a:pPr defTabSz="912725"/>
              <a:t>3/1/2017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274" tIns="45637" rIns="91274" bIns="45637" rtlCol="0" anchor="ctr"/>
          <a:lstStyle>
            <a:lvl1pPr algn="ctr">
              <a:defRPr sz="1200">
                <a:solidFill>
                  <a:schemeClr val="tx1">
                    <a:tint val="75000"/>
                  </a:schemeClr>
                </a:solidFill>
              </a:defRPr>
            </a:lvl1pPr>
          </a:lstStyle>
          <a:p>
            <a:pPr defTabSz="912725"/>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274" tIns="45637" rIns="91274" bIns="45637" rtlCol="0" anchor="ctr"/>
          <a:lstStyle>
            <a:lvl1pPr algn="r">
              <a:defRPr sz="1200">
                <a:solidFill>
                  <a:schemeClr val="tx1">
                    <a:tint val="75000"/>
                  </a:schemeClr>
                </a:solidFill>
              </a:defRPr>
            </a:lvl1pPr>
          </a:lstStyle>
          <a:p>
            <a:pPr defTabSz="912725"/>
            <a:fld id="{84B06125-957B-424A-95EF-F772B6BF1CA5}" type="slidenum">
              <a:rPr lang="en-US" smtClean="0">
                <a:solidFill>
                  <a:prstClr val="black">
                    <a:tint val="75000"/>
                  </a:prstClr>
                </a:solidFill>
              </a:rPr>
              <a:pPr defTabSz="912725"/>
              <a:t>‹#›</a:t>
            </a:fld>
            <a:endParaRPr lang="en-US">
              <a:solidFill>
                <a:prstClr val="black">
                  <a:tint val="75000"/>
                </a:prstClr>
              </a:solidFill>
            </a:endParaRPr>
          </a:p>
        </p:txBody>
      </p:sp>
    </p:spTree>
    <p:extLst>
      <p:ext uri="{BB962C8B-B14F-4D97-AF65-F5344CB8AC3E}">
        <p14:creationId xmlns:p14="http://schemas.microsoft.com/office/powerpoint/2010/main" val="299902845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defTabSz="912725" rtl="0" eaLnBrk="1" latinLnBrk="0" hangingPunct="1">
        <a:spcBef>
          <a:spcPct val="0"/>
        </a:spcBef>
        <a:buNone/>
        <a:defRPr sz="4400" kern="1200">
          <a:solidFill>
            <a:schemeClr val="tx1"/>
          </a:solidFill>
          <a:latin typeface="+mj-lt"/>
          <a:ea typeface="+mj-ea"/>
          <a:cs typeface="+mj-cs"/>
        </a:defRPr>
      </a:lvl1pPr>
    </p:titleStyle>
    <p:bodyStyle>
      <a:lvl1pPr marL="342273" indent="-342273" algn="l" defTabSz="91272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587" indent="-285224" algn="l" defTabSz="91272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0908" indent="-228185" algn="l" defTabSz="91272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271" indent="-228185" algn="l" defTabSz="91272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3633" indent="-228185" algn="l" defTabSz="91272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09996" indent="-228185" algn="l" defTabSz="91272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6357" indent="-228185" algn="l" defTabSz="91272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2719" indent="-228185" algn="l" defTabSz="91272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9082" indent="-228185" algn="l" defTabSz="91272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2725" rtl="0" eaLnBrk="1" latinLnBrk="0" hangingPunct="1">
        <a:defRPr sz="1800" kern="1200">
          <a:solidFill>
            <a:schemeClr val="tx1"/>
          </a:solidFill>
          <a:latin typeface="+mn-lt"/>
          <a:ea typeface="+mn-ea"/>
          <a:cs typeface="+mn-cs"/>
        </a:defRPr>
      </a:lvl1pPr>
      <a:lvl2pPr marL="456365" algn="l" defTabSz="912725" rtl="0" eaLnBrk="1" latinLnBrk="0" hangingPunct="1">
        <a:defRPr sz="1800" kern="1200">
          <a:solidFill>
            <a:schemeClr val="tx1"/>
          </a:solidFill>
          <a:latin typeface="+mn-lt"/>
          <a:ea typeface="+mn-ea"/>
          <a:cs typeface="+mn-cs"/>
        </a:defRPr>
      </a:lvl2pPr>
      <a:lvl3pPr marL="912725" algn="l" defTabSz="912725" rtl="0" eaLnBrk="1" latinLnBrk="0" hangingPunct="1">
        <a:defRPr sz="1800" kern="1200">
          <a:solidFill>
            <a:schemeClr val="tx1"/>
          </a:solidFill>
          <a:latin typeface="+mn-lt"/>
          <a:ea typeface="+mn-ea"/>
          <a:cs typeface="+mn-cs"/>
        </a:defRPr>
      </a:lvl3pPr>
      <a:lvl4pPr marL="1369089" algn="l" defTabSz="912725" rtl="0" eaLnBrk="1" latinLnBrk="0" hangingPunct="1">
        <a:defRPr sz="1800" kern="1200">
          <a:solidFill>
            <a:schemeClr val="tx1"/>
          </a:solidFill>
          <a:latin typeface="+mn-lt"/>
          <a:ea typeface="+mn-ea"/>
          <a:cs typeface="+mn-cs"/>
        </a:defRPr>
      </a:lvl4pPr>
      <a:lvl5pPr marL="1825451" algn="l" defTabSz="912725" rtl="0" eaLnBrk="1" latinLnBrk="0" hangingPunct="1">
        <a:defRPr sz="1800" kern="1200">
          <a:solidFill>
            <a:schemeClr val="tx1"/>
          </a:solidFill>
          <a:latin typeface="+mn-lt"/>
          <a:ea typeface="+mn-ea"/>
          <a:cs typeface="+mn-cs"/>
        </a:defRPr>
      </a:lvl5pPr>
      <a:lvl6pPr marL="2281815" algn="l" defTabSz="912725" rtl="0" eaLnBrk="1" latinLnBrk="0" hangingPunct="1">
        <a:defRPr sz="1800" kern="1200">
          <a:solidFill>
            <a:schemeClr val="tx1"/>
          </a:solidFill>
          <a:latin typeface="+mn-lt"/>
          <a:ea typeface="+mn-ea"/>
          <a:cs typeface="+mn-cs"/>
        </a:defRPr>
      </a:lvl6pPr>
      <a:lvl7pPr marL="2738176" algn="l" defTabSz="912725" rtl="0" eaLnBrk="1" latinLnBrk="0" hangingPunct="1">
        <a:defRPr sz="1800" kern="1200">
          <a:solidFill>
            <a:schemeClr val="tx1"/>
          </a:solidFill>
          <a:latin typeface="+mn-lt"/>
          <a:ea typeface="+mn-ea"/>
          <a:cs typeface="+mn-cs"/>
        </a:defRPr>
      </a:lvl7pPr>
      <a:lvl8pPr marL="3194540" algn="l" defTabSz="912725" rtl="0" eaLnBrk="1" latinLnBrk="0" hangingPunct="1">
        <a:defRPr sz="1800" kern="1200">
          <a:solidFill>
            <a:schemeClr val="tx1"/>
          </a:solidFill>
          <a:latin typeface="+mn-lt"/>
          <a:ea typeface="+mn-ea"/>
          <a:cs typeface="+mn-cs"/>
        </a:defRPr>
      </a:lvl8pPr>
      <a:lvl9pPr marL="3650900" algn="l" defTabSz="91272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09354" y="1412417"/>
            <a:ext cx="4668517" cy="4055841"/>
          </a:xfrm>
          <a:prstGeom prst="rect">
            <a:avLst/>
          </a:prstGeom>
        </p:spPr>
        <p:txBody>
          <a:bodyPr vert="horz" lIns="91440" tIns="45720" rIns="91440" bIns="45720" rtlCol="0">
            <a:normAutofit/>
          </a:bodyPr>
          <a:lstStyle/>
          <a:p>
            <a:pPr lvl="0"/>
            <a:r>
              <a:rPr lang="en-US" dirty="0" smtClean="0"/>
              <a:t>Click to edit master main slide text</a:t>
            </a:r>
          </a:p>
          <a:p>
            <a:pPr lvl="1"/>
            <a:r>
              <a:rPr lang="en-US" dirty="0" smtClean="0"/>
              <a:t> Second level</a:t>
            </a:r>
          </a:p>
          <a:p>
            <a:pPr lvl="2"/>
            <a:r>
              <a:rPr lang="en-US" dirty="0" smtClean="0"/>
              <a:t> Third level</a:t>
            </a:r>
          </a:p>
          <a:p>
            <a:pPr lvl="3"/>
            <a:r>
              <a:rPr lang="en-US" dirty="0" smtClean="0"/>
              <a:t> Fourth level</a:t>
            </a:r>
          </a:p>
          <a:p>
            <a:pPr lvl="4"/>
            <a:r>
              <a:rPr lang="en-US" dirty="0" smtClean="0"/>
              <a:t> Fifth level</a:t>
            </a:r>
            <a:endParaRPr lang="en-US" dirty="0"/>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Lst>
  <p:timing>
    <p:tnLst>
      <p:par>
        <p:cTn id="1" dur="indefinite" restart="never" nodeType="tmRoot"/>
      </p:par>
    </p:tnLst>
  </p:timing>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Tx/>
        <a:buNone/>
        <a:defRPr sz="4000" kern="1200">
          <a:solidFill>
            <a:schemeClr val="tx1"/>
          </a:solidFill>
          <a:latin typeface="+mn-lt"/>
          <a:ea typeface="+mn-ea"/>
          <a:cs typeface="+mn-cs"/>
        </a:defRPr>
      </a:lvl1pPr>
      <a:lvl2pPr marL="742950" indent="-285750" algn="l" defTabSz="457200" rtl="0" eaLnBrk="1" latinLnBrk="0" hangingPunct="1">
        <a:spcBef>
          <a:spcPct val="20000"/>
        </a:spcBef>
        <a:buFont typeface="Wingdings" charset="2"/>
        <a:buChar char="ü"/>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ü"/>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ü"/>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ü"/>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09354" y="1412417"/>
            <a:ext cx="4668517" cy="4055841"/>
          </a:xfrm>
          <a:prstGeom prst="rect">
            <a:avLst/>
          </a:prstGeom>
        </p:spPr>
        <p:txBody>
          <a:bodyPr vert="horz" lIns="91440" tIns="45720" rIns="91440" bIns="45720" rtlCol="0">
            <a:normAutofit/>
          </a:bodyPr>
          <a:lstStyle/>
          <a:p>
            <a:pPr lvl="0"/>
            <a:r>
              <a:rPr lang="en-US" dirty="0" smtClean="0"/>
              <a:t>Click to edit master main slide text</a:t>
            </a:r>
          </a:p>
          <a:p>
            <a:pPr lvl="1"/>
            <a:r>
              <a:rPr lang="en-US" dirty="0" smtClean="0"/>
              <a:t> Second level</a:t>
            </a:r>
          </a:p>
          <a:p>
            <a:pPr lvl="2"/>
            <a:r>
              <a:rPr lang="en-US" dirty="0" smtClean="0"/>
              <a:t> Third level</a:t>
            </a:r>
          </a:p>
          <a:p>
            <a:pPr lvl="3"/>
            <a:r>
              <a:rPr lang="en-US" dirty="0" smtClean="0"/>
              <a:t> Fourth level</a:t>
            </a:r>
          </a:p>
          <a:p>
            <a:pPr lvl="4"/>
            <a:r>
              <a:rPr lang="en-US" dirty="0" smtClean="0"/>
              <a:t> Fifth level</a:t>
            </a:r>
            <a:endParaRPr lang="en-US" dirty="0"/>
          </a:p>
        </p:txBody>
      </p:sp>
    </p:spTree>
    <p:extLst>
      <p:ext uri="{BB962C8B-B14F-4D97-AF65-F5344CB8AC3E}">
        <p14:creationId xmlns:p14="http://schemas.microsoft.com/office/powerpoint/2010/main" val="336761337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Lst>
  <p:timing>
    <p:tnLst>
      <p:par>
        <p:cTn id="1" dur="indefinite" restart="never" nodeType="tmRoot"/>
      </p:par>
    </p:tnLst>
  </p:timing>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Tx/>
        <a:buNone/>
        <a:defRPr sz="4000" kern="1200">
          <a:solidFill>
            <a:schemeClr val="tx1"/>
          </a:solidFill>
          <a:latin typeface="+mn-lt"/>
          <a:ea typeface="+mn-ea"/>
          <a:cs typeface="+mn-cs"/>
        </a:defRPr>
      </a:lvl1pPr>
      <a:lvl2pPr marL="742950" indent="-285750" algn="l" defTabSz="457200" rtl="0" eaLnBrk="1" latinLnBrk="0" hangingPunct="1">
        <a:spcBef>
          <a:spcPct val="20000"/>
        </a:spcBef>
        <a:buFont typeface="Wingdings" charset="2"/>
        <a:buChar char="ü"/>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ü"/>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ü"/>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ü"/>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1A8545-E495-49CF-B86B-AA1E9F8B2A3A}" type="datetimeFigureOut">
              <a:rPr lang="en-US" smtClean="0">
                <a:solidFill>
                  <a:prstClr val="black">
                    <a:tint val="75000"/>
                  </a:prstClr>
                </a:solidFill>
              </a:rPr>
              <a:pPr/>
              <a:t>3/1/2017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C8AAD1-AA66-410F-A15D-E9ED931099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497008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9.xml"/><Relationship Id="rId5" Type="http://schemas.openxmlformats.org/officeDocument/2006/relationships/image" Target="../media/image7.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9" Type="http://schemas.openxmlformats.org/officeDocument/2006/relationships/tags" Target="../tags/tag39.xml"/><Relationship Id="rId3" Type="http://schemas.openxmlformats.org/officeDocument/2006/relationships/tags" Target="../tags/tag3.xml"/><Relationship Id="rId21" Type="http://schemas.openxmlformats.org/officeDocument/2006/relationships/tags" Target="../tags/tag21.xml"/><Relationship Id="rId34" Type="http://schemas.openxmlformats.org/officeDocument/2006/relationships/tags" Target="../tags/tag34.xml"/><Relationship Id="rId42" Type="http://schemas.openxmlformats.org/officeDocument/2006/relationships/hyperlink" Target="http://www.officetimeline.com/" TargetMode="Externa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tags" Target="../tags/tag29.xml"/><Relationship Id="rId41" Type="http://schemas.openxmlformats.org/officeDocument/2006/relationships/notesSlide" Target="../notesSlides/notesSlide23.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slideLayout" Target="../slideLayouts/slideLayout6.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0.xml"/><Relationship Id="rId4" Type="http://schemas.microsoft.com/office/2007/relationships/hdphoto" Target="../media/hdphoto2.wdp"/></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20.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20.xml"/><Relationship Id="rId4" Type="http://schemas.microsoft.com/office/2007/relationships/hdphoto" Target="../media/hdphoto2.wdp"/></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9.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2.xml"/><Relationship Id="rId1" Type="http://schemas.openxmlformats.org/officeDocument/2006/relationships/slideLayout" Target="../slideLayouts/slideLayout20.xml"/><Relationship Id="rId4" Type="http://schemas.microsoft.com/office/2007/relationships/hdphoto" Target="../media/hdphoto2.wdp"/></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4.xml"/><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5.xml"/><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7.xml"/><Relationship Id="rId1" Type="http://schemas.openxmlformats.org/officeDocument/2006/relationships/slideLayout" Target="../slideLayouts/slideLayout27.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7.xml"/><Relationship Id="rId5" Type="http://schemas.microsoft.com/office/2007/relationships/hdphoto" Target="../media/hdphoto2.wdp"/><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0.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r="70736"/>
          <a:stretch/>
        </p:blipFill>
        <p:spPr bwMode="auto">
          <a:xfrm>
            <a:off x="480957" y="5263627"/>
            <a:ext cx="738243" cy="1371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143000" y="5181600"/>
            <a:ext cx="3886200" cy="1200329"/>
          </a:xfrm>
          <a:prstGeom prst="rect">
            <a:avLst/>
          </a:prstGeom>
          <a:noFill/>
        </p:spPr>
        <p:txBody>
          <a:bodyPr wrap="square" rtlCol="0">
            <a:spAutoFit/>
          </a:bodyPr>
          <a:lstStyle/>
          <a:p>
            <a:r>
              <a:rPr lang="en-US" sz="7200" dirty="0" smtClean="0">
                <a:latin typeface="Neutra Text Alt" pitchFamily="2" charset="0"/>
              </a:rPr>
              <a:t>aeap2i</a:t>
            </a:r>
            <a:endParaRPr lang="en-US" sz="7200" dirty="0">
              <a:latin typeface="Neutra Text Alt" pitchFamily="2" charset="0"/>
            </a:endParaRPr>
          </a:p>
        </p:txBody>
      </p:sp>
      <p:pic>
        <p:nvPicPr>
          <p:cNvPr id="1026" name="Picture 2"/>
          <p:cNvPicPr>
            <a:picLocks noChangeAspect="1" noChangeArrowheads="1"/>
          </p:cNvPicPr>
          <p:nvPr/>
        </p:nvPicPr>
        <p:blipFill rotWithShape="1">
          <a:blip r:embed="rId5">
            <a:clrChange>
              <a:clrFrom>
                <a:srgbClr val="000000"/>
              </a:clrFrom>
              <a:clrTo>
                <a:srgbClr val="000000">
                  <a:alpha val="0"/>
                </a:srgbClr>
              </a:clrTo>
            </a:clrChange>
            <a:extLst>
              <a:ext uri="{28A0092B-C50C-407E-A947-70E740481C1C}">
                <a14:useLocalDpi xmlns:a14="http://schemas.microsoft.com/office/drawing/2010/main" val="0"/>
              </a:ext>
            </a:extLst>
          </a:blip>
          <a:srcRect l="79312"/>
          <a:stretch/>
        </p:blipFill>
        <p:spPr bwMode="auto">
          <a:xfrm>
            <a:off x="6400800" y="5248181"/>
            <a:ext cx="2190750" cy="1158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06212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noAutofit/>
          </a:bodyPr>
          <a:lstStyle/>
          <a:p>
            <a:r>
              <a:rPr lang="en-US" dirty="0" smtClean="0"/>
              <a:t>Remember the </a:t>
            </a:r>
            <a:r>
              <a:rPr lang="en-US" dirty="0"/>
              <a:t/>
            </a:r>
            <a:br>
              <a:rPr lang="en-US" dirty="0"/>
            </a:br>
            <a:r>
              <a:rPr lang="en-US" b="1" dirty="0" smtClean="0"/>
              <a:t>first and last </a:t>
            </a:r>
            <a:r>
              <a:rPr lang="en-US" dirty="0" smtClean="0"/>
              <a:t/>
            </a:r>
            <a:br>
              <a:rPr lang="en-US" dirty="0" smtClean="0"/>
            </a:br>
            <a:r>
              <a:rPr lang="en-US" dirty="0" smtClean="0"/>
              <a:t>5 minutes </a:t>
            </a:r>
            <a:br>
              <a:rPr lang="en-US" dirty="0" smtClean="0"/>
            </a:br>
            <a:r>
              <a:rPr lang="en-US" dirty="0" smtClean="0"/>
              <a:t>of your talk.</a:t>
            </a:r>
            <a:endParaRPr lang="en-US" dirty="0"/>
          </a:p>
        </p:txBody>
      </p:sp>
    </p:spTree>
    <p:extLst>
      <p:ext uri="{BB962C8B-B14F-4D97-AF65-F5344CB8AC3E}">
        <p14:creationId xmlns:p14="http://schemas.microsoft.com/office/powerpoint/2010/main" val="34311445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AEA\2012\glue red bkgd.jpg"/>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53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4864"/>
            <a:ext cx="9144000" cy="6848272"/>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12"/>
          <p:cNvSpPr txBox="1">
            <a:spLocks/>
          </p:cNvSpPr>
          <p:nvPr/>
        </p:nvSpPr>
        <p:spPr>
          <a:xfrm>
            <a:off x="685800" y="4121156"/>
            <a:ext cx="8928100" cy="1593844"/>
          </a:xfrm>
          <a:prstGeom prst="rect">
            <a:avLst/>
          </a:prstGeom>
        </p:spPr>
        <p:txBody>
          <a:bodyPr>
            <a:noAutofit/>
          </a:bodyPr>
          <a:lstStyle>
            <a:lvl1pPr marL="0" indent="0" algn="l" defTabSz="457200" rtl="0" eaLnBrk="1" latinLnBrk="0" hangingPunct="1">
              <a:spcBef>
                <a:spcPct val="20000"/>
              </a:spcBef>
              <a:buFontTx/>
              <a:buNone/>
              <a:defRPr sz="4000" kern="1200">
                <a:solidFill>
                  <a:schemeClr val="tx1"/>
                </a:solidFill>
                <a:latin typeface="+mn-lt"/>
                <a:ea typeface="+mn-ea"/>
                <a:cs typeface="+mn-cs"/>
              </a:defRPr>
            </a:lvl1pPr>
            <a:lvl2pPr marL="742950" indent="-285750" algn="l" defTabSz="457200" rtl="0" eaLnBrk="1" latinLnBrk="0" hangingPunct="1">
              <a:spcBef>
                <a:spcPct val="20000"/>
              </a:spcBef>
              <a:buFont typeface="Wingdings" charset="2"/>
              <a:buChar char="ü"/>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ü"/>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ü"/>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ü"/>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ts val="12000"/>
              </a:lnSpc>
            </a:pPr>
            <a:r>
              <a:rPr lang="en-US" sz="11500" b="1" dirty="0" smtClean="0">
                <a:latin typeface="Neutraface Text Bold Alt" pitchFamily="50" charset="0"/>
                <a:cs typeface="Futura Std Heavy"/>
              </a:rPr>
              <a:t>Pace</a:t>
            </a:r>
            <a:endParaRPr lang="en-US" sz="11500" b="1" dirty="0">
              <a:latin typeface="Neutraface Text Bold Alt" pitchFamily="50" charset="0"/>
              <a:cs typeface="Futura Std Heavy"/>
            </a:endParaRPr>
          </a:p>
        </p:txBody>
      </p:sp>
    </p:spTree>
    <p:extLst>
      <p:ext uri="{BB962C8B-B14F-4D97-AF65-F5344CB8AC3E}">
        <p14:creationId xmlns:p14="http://schemas.microsoft.com/office/powerpoint/2010/main" val="13820900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lstStyle/>
          <a:p>
            <a:r>
              <a:rPr lang="en-US" dirty="0" smtClean="0"/>
              <a:t>Purposefully </a:t>
            </a:r>
            <a:br>
              <a:rPr lang="en-US" dirty="0" smtClean="0"/>
            </a:br>
            <a:r>
              <a:rPr lang="en-US" dirty="0" smtClean="0"/>
              <a:t>drink water.</a:t>
            </a:r>
            <a:endParaRPr lang="en-US" dirty="0"/>
          </a:p>
        </p:txBody>
      </p:sp>
    </p:spTree>
    <p:extLst>
      <p:ext uri="{BB962C8B-B14F-4D97-AF65-F5344CB8AC3E}">
        <p14:creationId xmlns:p14="http://schemas.microsoft.com/office/powerpoint/2010/main" val="27645631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AEA\2012\Delivery\RundownDoc_Templa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742" y="145998"/>
            <a:ext cx="8338457" cy="10790944"/>
          </a:xfrm>
          <a:prstGeom prst="rect">
            <a:avLst/>
          </a:prstGeom>
          <a:noFill/>
          <a:ln>
            <a:solidFill>
              <a:schemeClr val="tx1">
                <a:lumMod val="50000"/>
                <a:lumOff val="50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69704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Rhetoric Literature Review</a:t>
            </a:r>
            <a:endParaRPr lang="en-US" dirty="0"/>
          </a:p>
        </p:txBody>
      </p:sp>
      <p:sp>
        <p:nvSpPr>
          <p:cNvPr id="3" name="Content Placeholder 2"/>
          <p:cNvSpPr>
            <a:spLocks noGrp="1"/>
          </p:cNvSpPr>
          <p:nvPr>
            <p:ph idx="1"/>
          </p:nvPr>
        </p:nvSpPr>
        <p:spPr>
          <a:xfrm>
            <a:off x="457200" y="1600200"/>
            <a:ext cx="8229600" cy="4953000"/>
          </a:xfrm>
        </p:spPr>
        <p:txBody>
          <a:bodyPr>
            <a:normAutofit fontScale="62500" lnSpcReduction="20000"/>
          </a:bodyPr>
          <a:lstStyle/>
          <a:p>
            <a:r>
              <a:rPr lang="en-US" dirty="0" smtClean="0"/>
              <a:t>Article highlights </a:t>
            </a:r>
            <a:r>
              <a:rPr lang="en-US" dirty="0"/>
              <a:t>the lack of in-depth studies on rhetoric. </a:t>
            </a:r>
            <a:endParaRPr lang="en-US" dirty="0" smtClean="0"/>
          </a:p>
          <a:p>
            <a:r>
              <a:rPr lang="en-US" dirty="0" smtClean="0"/>
              <a:t>Author </a:t>
            </a:r>
            <a:r>
              <a:rPr lang="en-US" dirty="0"/>
              <a:t>calls for research-based frameworks that make rhetorical principles easy to apply in work settings.  </a:t>
            </a:r>
            <a:endParaRPr lang="en-US" dirty="0" smtClean="0"/>
          </a:p>
          <a:p>
            <a:r>
              <a:rPr lang="en-US" dirty="0" smtClean="0"/>
              <a:t>Frameworks </a:t>
            </a:r>
            <a:r>
              <a:rPr lang="en-US" dirty="0"/>
              <a:t>must account for influences such as politics, culture and economics. </a:t>
            </a:r>
          </a:p>
          <a:p>
            <a:pPr lvl="1"/>
            <a:r>
              <a:rPr lang="en-US" dirty="0" smtClean="0"/>
              <a:t>rhetorical </a:t>
            </a:r>
            <a:r>
              <a:rPr lang="en-US" dirty="0"/>
              <a:t>studies usually focus on persuasive speeches affecting the public; </a:t>
            </a:r>
          </a:p>
          <a:p>
            <a:pPr lvl="1"/>
            <a:r>
              <a:rPr lang="en-US" dirty="0" smtClean="0"/>
              <a:t>efforts </a:t>
            </a:r>
            <a:r>
              <a:rPr lang="en-US" dirty="0"/>
              <a:t>within his field bear much potential to contribute to public good. </a:t>
            </a:r>
          </a:p>
          <a:p>
            <a:r>
              <a:rPr lang="en-US" dirty="0" smtClean="0"/>
              <a:t>Commentary </a:t>
            </a:r>
            <a:r>
              <a:rPr lang="en-US" dirty="0"/>
              <a:t>models a frame of mind that embraces rhetoric, even within a discipline that may not have a history of stressing this skill.   </a:t>
            </a:r>
          </a:p>
          <a:p>
            <a:pPr marL="0" indent="0">
              <a:buNone/>
            </a:pPr>
            <a:r>
              <a:rPr lang="en-US" dirty="0" err="1"/>
              <a:t>Cyphert</a:t>
            </a:r>
            <a:r>
              <a:rPr lang="en-US" dirty="0"/>
              <a:t>, D. (2010). The rhetorical analysis of business speech.  </a:t>
            </a:r>
            <a:r>
              <a:rPr lang="en-US" i="1" dirty="0"/>
              <a:t>Journal of Business Communication</a:t>
            </a:r>
            <a:r>
              <a:rPr lang="en-US" dirty="0"/>
              <a:t>, </a:t>
            </a:r>
            <a:r>
              <a:rPr lang="en-US" i="1" dirty="0"/>
              <a:t>47</a:t>
            </a:r>
            <a:r>
              <a:rPr lang="en-US" dirty="0"/>
              <a:t>(3), 346-368</a:t>
            </a:r>
            <a:r>
              <a:rPr lang="en-US" dirty="0" smtClean="0"/>
              <a:t>.</a:t>
            </a:r>
            <a:endParaRPr lang="en-US" dirty="0"/>
          </a:p>
        </p:txBody>
      </p:sp>
    </p:spTree>
    <p:extLst>
      <p:ext uri="{BB962C8B-B14F-4D97-AF65-F5344CB8AC3E}">
        <p14:creationId xmlns:p14="http://schemas.microsoft.com/office/powerpoint/2010/main" val="8192324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6000" b="1" dirty="0" smtClean="0"/>
              <a:t>On Rhetoric</a:t>
            </a:r>
            <a:endParaRPr lang="en-US" sz="6000" b="1" dirty="0"/>
          </a:p>
        </p:txBody>
      </p:sp>
      <p:sp>
        <p:nvSpPr>
          <p:cNvPr id="3" name="Content Placeholder 2"/>
          <p:cNvSpPr>
            <a:spLocks noGrp="1"/>
          </p:cNvSpPr>
          <p:nvPr>
            <p:ph idx="1"/>
          </p:nvPr>
        </p:nvSpPr>
        <p:spPr>
          <a:xfrm>
            <a:off x="457200" y="1447800"/>
            <a:ext cx="8229600" cy="4953000"/>
          </a:xfrm>
        </p:spPr>
        <p:txBody>
          <a:bodyPr>
            <a:noAutofit/>
          </a:bodyPr>
          <a:lstStyle/>
          <a:p>
            <a:pPr marL="571500" indent="-571500">
              <a:buFont typeface="Arial" pitchFamily="34" charset="0"/>
              <a:buChar char="•"/>
            </a:pPr>
            <a:r>
              <a:rPr lang="en-US" sz="2800" dirty="0" smtClean="0"/>
              <a:t>Article highlights </a:t>
            </a:r>
            <a:r>
              <a:rPr lang="en-US" sz="2800" dirty="0"/>
              <a:t>the lack of in-depth studies on rhetoric. </a:t>
            </a:r>
            <a:endParaRPr lang="en-US" sz="2800" dirty="0" smtClean="0"/>
          </a:p>
          <a:p>
            <a:pPr marL="571500" indent="-571500">
              <a:buFont typeface="Arial" pitchFamily="34" charset="0"/>
              <a:buChar char="•"/>
            </a:pPr>
            <a:r>
              <a:rPr lang="en-US" sz="2800" dirty="0" smtClean="0"/>
              <a:t>Author </a:t>
            </a:r>
            <a:r>
              <a:rPr lang="en-US" sz="2800" dirty="0"/>
              <a:t>calls for research-based frameworks that make rhetorical principles easy to apply in work settings.  </a:t>
            </a:r>
            <a:endParaRPr lang="en-US" sz="2800" dirty="0" smtClean="0"/>
          </a:p>
          <a:p>
            <a:pPr marL="571500" indent="-571500">
              <a:buFont typeface="Arial" pitchFamily="34" charset="0"/>
              <a:buChar char="•"/>
            </a:pPr>
            <a:r>
              <a:rPr lang="en-US" sz="2800" dirty="0" smtClean="0"/>
              <a:t>Frameworks </a:t>
            </a:r>
            <a:r>
              <a:rPr lang="en-US" sz="2800" dirty="0"/>
              <a:t>must account for influences such as politics, culture and economics. </a:t>
            </a:r>
          </a:p>
          <a:p>
            <a:pPr marL="571500" indent="-571500">
              <a:buFont typeface="Arial" pitchFamily="34" charset="0"/>
              <a:buChar char="•"/>
            </a:pPr>
            <a:r>
              <a:rPr lang="en-US" sz="2800" dirty="0" smtClean="0"/>
              <a:t>Commentary </a:t>
            </a:r>
            <a:r>
              <a:rPr lang="en-US" sz="2800" dirty="0"/>
              <a:t>models a frame of mind that embraces rhetoric, even within a discipline that may not have a history of stressing this skill.  </a:t>
            </a:r>
          </a:p>
        </p:txBody>
      </p:sp>
    </p:spTree>
    <p:extLst>
      <p:ext uri="{BB962C8B-B14F-4D97-AF65-F5344CB8AC3E}">
        <p14:creationId xmlns:p14="http://schemas.microsoft.com/office/powerpoint/2010/main" val="33721894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6000" b="1" dirty="0" smtClean="0"/>
              <a:t>On Rhetoric</a:t>
            </a:r>
            <a:endParaRPr lang="en-US" sz="6000" b="1" dirty="0"/>
          </a:p>
        </p:txBody>
      </p:sp>
      <p:sp>
        <p:nvSpPr>
          <p:cNvPr id="3" name="Content Placeholder 2"/>
          <p:cNvSpPr>
            <a:spLocks noGrp="1"/>
          </p:cNvSpPr>
          <p:nvPr>
            <p:ph idx="1"/>
          </p:nvPr>
        </p:nvSpPr>
        <p:spPr>
          <a:xfrm>
            <a:off x="457200" y="1447800"/>
            <a:ext cx="8229600" cy="4953000"/>
          </a:xfrm>
        </p:spPr>
        <p:txBody>
          <a:bodyPr>
            <a:noAutofit/>
          </a:bodyPr>
          <a:lstStyle/>
          <a:p>
            <a:pPr marL="571500" indent="-571500">
              <a:buFont typeface="Arial" pitchFamily="34" charset="0"/>
              <a:buChar char="•"/>
            </a:pPr>
            <a:r>
              <a:rPr lang="en-US" sz="2800" dirty="0" smtClean="0"/>
              <a:t>Article highlights </a:t>
            </a:r>
            <a:r>
              <a:rPr lang="en-US" sz="2800" dirty="0"/>
              <a:t>the lack of in-depth studies on rhetoric. </a:t>
            </a:r>
            <a:endParaRPr lang="en-US" sz="2800" dirty="0" smtClean="0"/>
          </a:p>
          <a:p>
            <a:pPr marL="571500" indent="-571500">
              <a:buFont typeface="Arial" pitchFamily="34" charset="0"/>
              <a:buChar char="•"/>
            </a:pPr>
            <a:r>
              <a:rPr lang="en-US" sz="2800" dirty="0" smtClean="0"/>
              <a:t>Author </a:t>
            </a:r>
            <a:r>
              <a:rPr lang="en-US" sz="2800" dirty="0"/>
              <a:t>calls for research-based frameworks that make rhetorical principles easy to apply in work settings.  </a:t>
            </a:r>
            <a:endParaRPr lang="en-US" sz="2800" dirty="0" smtClean="0"/>
          </a:p>
          <a:p>
            <a:pPr marL="571500" indent="-571500">
              <a:buFont typeface="Arial" pitchFamily="34" charset="0"/>
              <a:buChar char="•"/>
            </a:pPr>
            <a:r>
              <a:rPr lang="en-US" sz="2800" dirty="0" smtClean="0"/>
              <a:t>Frameworks </a:t>
            </a:r>
            <a:r>
              <a:rPr lang="en-US" sz="2800" dirty="0"/>
              <a:t>must account for influences such as politics, culture and economics. </a:t>
            </a:r>
            <a:r>
              <a:rPr lang="en-US" sz="2800" dirty="0" smtClean="0"/>
              <a:t>  </a:t>
            </a:r>
            <a:endParaRPr lang="en-US" sz="2800" dirty="0"/>
          </a:p>
        </p:txBody>
      </p:sp>
    </p:spTree>
    <p:extLst>
      <p:ext uri="{BB962C8B-B14F-4D97-AF65-F5344CB8AC3E}">
        <p14:creationId xmlns:p14="http://schemas.microsoft.com/office/powerpoint/2010/main" val="39551626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6000" b="1" dirty="0" smtClean="0"/>
              <a:t>On Rhetoric</a:t>
            </a:r>
            <a:endParaRPr lang="en-US" sz="6000" b="1" dirty="0"/>
          </a:p>
        </p:txBody>
      </p:sp>
      <p:sp>
        <p:nvSpPr>
          <p:cNvPr id="3" name="Content Placeholder 2"/>
          <p:cNvSpPr>
            <a:spLocks noGrp="1"/>
          </p:cNvSpPr>
          <p:nvPr>
            <p:ph idx="1"/>
          </p:nvPr>
        </p:nvSpPr>
        <p:spPr>
          <a:xfrm>
            <a:off x="457200" y="1447800"/>
            <a:ext cx="8229600" cy="4953000"/>
          </a:xfrm>
        </p:spPr>
        <p:txBody>
          <a:bodyPr>
            <a:noAutofit/>
          </a:bodyPr>
          <a:lstStyle/>
          <a:p>
            <a:pPr marL="571500" indent="-571500">
              <a:buFont typeface="Arial" pitchFamily="34" charset="0"/>
              <a:buChar char="•"/>
            </a:pPr>
            <a:r>
              <a:rPr lang="en-US" sz="2800" dirty="0" smtClean="0"/>
              <a:t>Article highlights </a:t>
            </a:r>
            <a:r>
              <a:rPr lang="en-US" sz="2800" dirty="0"/>
              <a:t>the lack of in-depth studies on rhetoric. </a:t>
            </a:r>
            <a:endParaRPr lang="en-US" sz="2800" dirty="0" smtClean="0"/>
          </a:p>
          <a:p>
            <a:pPr marL="571500" indent="-571500">
              <a:buFont typeface="Arial" pitchFamily="34" charset="0"/>
              <a:buChar char="•"/>
            </a:pPr>
            <a:r>
              <a:rPr lang="en-US" sz="2800" dirty="0" smtClean="0"/>
              <a:t>Author </a:t>
            </a:r>
            <a:r>
              <a:rPr lang="en-US" sz="2800" dirty="0"/>
              <a:t>calls for research-based frameworks that make rhetorical principles easy to apply in work settings. </a:t>
            </a:r>
            <a:endParaRPr lang="en-US" sz="2800" dirty="0" smtClean="0"/>
          </a:p>
        </p:txBody>
      </p:sp>
    </p:spTree>
    <p:extLst>
      <p:ext uri="{BB962C8B-B14F-4D97-AF65-F5344CB8AC3E}">
        <p14:creationId xmlns:p14="http://schemas.microsoft.com/office/powerpoint/2010/main" val="40423907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tephanie\Desktop\DVR\Websho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6338" y="1371616"/>
            <a:ext cx="6791325" cy="601027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3970" name="Title 2"/>
          <p:cNvSpPr>
            <a:spLocks noGrp="1"/>
          </p:cNvSpPr>
          <p:nvPr>
            <p:ph type="ctrTitle"/>
          </p:nvPr>
        </p:nvSpPr>
        <p:spPr>
          <a:xfrm>
            <a:off x="1219200" y="3175"/>
            <a:ext cx="6858000" cy="1200150"/>
          </a:xfrm>
        </p:spPr>
        <p:txBody>
          <a:bodyPr/>
          <a:lstStyle/>
          <a:p>
            <a:pPr eaLnBrk="1" hangingPunct="1"/>
            <a:r>
              <a:rPr lang="en-US" dirty="0" smtClean="0"/>
              <a:t>Proposal Submission</a:t>
            </a:r>
          </a:p>
        </p:txBody>
      </p:sp>
    </p:spTree>
    <p:extLst>
      <p:ext uri="{BB962C8B-B14F-4D97-AF65-F5344CB8AC3E}">
        <p14:creationId xmlns:p14="http://schemas.microsoft.com/office/powerpoint/2010/main" val="24831541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Stephanie\Desktop\DVR\WebshotWArro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6338" y="1381141"/>
            <a:ext cx="6791325" cy="601027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4994" name="Title 2"/>
          <p:cNvSpPr>
            <a:spLocks noGrp="1"/>
          </p:cNvSpPr>
          <p:nvPr>
            <p:ph type="ctrTitle"/>
          </p:nvPr>
        </p:nvSpPr>
        <p:spPr>
          <a:xfrm>
            <a:off x="1219200" y="3175"/>
            <a:ext cx="6858000" cy="1200150"/>
          </a:xfrm>
        </p:spPr>
        <p:txBody>
          <a:bodyPr/>
          <a:lstStyle/>
          <a:p>
            <a:pPr eaLnBrk="1" hangingPunct="1"/>
            <a:r>
              <a:rPr lang="en-US" dirty="0" smtClean="0"/>
              <a:t>Pick a TIG</a:t>
            </a:r>
          </a:p>
        </p:txBody>
      </p:sp>
    </p:spTree>
    <p:extLst>
      <p:ext uri="{BB962C8B-B14F-4D97-AF65-F5344CB8AC3E}">
        <p14:creationId xmlns:p14="http://schemas.microsoft.com/office/powerpoint/2010/main" val="10403257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message design delivery.jpg"/>
          <p:cNvPicPr>
            <a:picLocks noGrp="1" noChangeAspect="1"/>
          </p:cNvPicPr>
          <p:nvPr>
            <p:ph type="pic" sz="quarter" idx="10"/>
          </p:nvPr>
        </p:nvPicPr>
        <p:blipFill>
          <a:blip r:embed="rId3"/>
          <a:srcRect t="-71" b="-71"/>
          <a:stretch>
            <a:fillRect/>
          </a:stretch>
        </p:blipFill>
        <p:spPr/>
      </p:pic>
    </p:spTree>
    <p:extLst>
      <p:ext uri="{BB962C8B-B14F-4D97-AF65-F5344CB8AC3E}">
        <p14:creationId xmlns:p14="http://schemas.microsoft.com/office/powerpoint/2010/main" val="28814079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2"/>
          <p:cNvSpPr>
            <a:spLocks noGrp="1"/>
          </p:cNvSpPr>
          <p:nvPr>
            <p:ph type="ctrTitle"/>
          </p:nvPr>
        </p:nvSpPr>
        <p:spPr>
          <a:xfrm>
            <a:off x="1219200" y="3175"/>
            <a:ext cx="6858000" cy="1200150"/>
          </a:xfrm>
        </p:spPr>
        <p:txBody>
          <a:bodyPr/>
          <a:lstStyle/>
          <a:p>
            <a:pPr eaLnBrk="1" hangingPunct="1"/>
            <a:r>
              <a:rPr lang="en-US" dirty="0" smtClean="0"/>
              <a:t>Enter Title</a:t>
            </a:r>
          </a:p>
        </p:txBody>
      </p:sp>
      <p:pic>
        <p:nvPicPr>
          <p:cNvPr id="4098" name="Picture 2" descr="C:\Users\Stephanie\Desktop\DVR\WebshotWTit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6338" y="1381141"/>
            <a:ext cx="6791325" cy="601027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0831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Stephanie\Desktop\DVR\WebshotWAbstrac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6338" y="1374865"/>
            <a:ext cx="6791325" cy="601027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r>
              <a:rPr lang="en-US" dirty="0" smtClean="0"/>
              <a:t>Write Abstract</a:t>
            </a:r>
            <a:endParaRPr lang="en-US" dirty="0"/>
          </a:p>
        </p:txBody>
      </p:sp>
    </p:spTree>
    <p:extLst>
      <p:ext uri="{BB962C8B-B14F-4D97-AF65-F5344CB8AC3E}">
        <p14:creationId xmlns:p14="http://schemas.microsoft.com/office/powerpoint/2010/main" val="11492568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sz="quarter" idx="10"/>
          </p:nvPr>
        </p:nvSpPr>
        <p:spPr>
          <a:xfrm>
            <a:off x="3032125" y="1517650"/>
            <a:ext cx="5426075" cy="3435350"/>
          </a:xfrm>
        </p:spPr>
        <p:txBody>
          <a:bodyPr>
            <a:noAutofit/>
          </a:bodyPr>
          <a:lstStyle/>
          <a:p>
            <a:pPr marL="0" lvl="2" indent="0" fontAlgn="base">
              <a:buNone/>
            </a:pPr>
            <a:r>
              <a:rPr lang="en-US" sz="4000" dirty="0" smtClean="0">
                <a:solidFill>
                  <a:schemeClr val="bg1"/>
                </a:solidFill>
                <a:latin typeface="Futura Std Book" pitchFamily="34" charset="0"/>
              </a:rPr>
              <a:t>The presenter </a:t>
            </a:r>
            <a:br>
              <a:rPr lang="en-US" sz="4000" dirty="0" smtClean="0">
                <a:solidFill>
                  <a:schemeClr val="bg1"/>
                </a:solidFill>
                <a:latin typeface="Futura Std Book" pitchFamily="34" charset="0"/>
              </a:rPr>
            </a:br>
            <a:r>
              <a:rPr lang="en-US" sz="4000" dirty="0" smtClean="0">
                <a:solidFill>
                  <a:schemeClr val="bg1"/>
                </a:solidFill>
                <a:latin typeface="Futura Std Book" pitchFamily="34" charset="0"/>
              </a:rPr>
              <a:t>takes the audience on an </a:t>
            </a:r>
            <a:r>
              <a:rPr lang="en-US" sz="4000" b="1" dirty="0" smtClean="0">
                <a:solidFill>
                  <a:schemeClr val="bg1"/>
                </a:solidFill>
                <a:latin typeface="Futura Std Book" pitchFamily="34" charset="0"/>
              </a:rPr>
              <a:t>engaging tour </a:t>
            </a:r>
            <a:br>
              <a:rPr lang="en-US" sz="4000" b="1" dirty="0" smtClean="0">
                <a:solidFill>
                  <a:schemeClr val="bg1"/>
                </a:solidFill>
                <a:latin typeface="Futura Std Book" pitchFamily="34" charset="0"/>
              </a:rPr>
            </a:br>
            <a:r>
              <a:rPr lang="en-US" sz="4000" dirty="0" smtClean="0">
                <a:solidFill>
                  <a:schemeClr val="bg1"/>
                </a:solidFill>
                <a:latin typeface="Futura Std Book" pitchFamily="34" charset="0"/>
              </a:rPr>
              <a:t>of the “map” </a:t>
            </a:r>
            <a:br>
              <a:rPr lang="en-US" sz="4000" dirty="0" smtClean="0">
                <a:solidFill>
                  <a:schemeClr val="bg1"/>
                </a:solidFill>
                <a:latin typeface="Futura Std Book" pitchFamily="34" charset="0"/>
              </a:rPr>
            </a:br>
            <a:r>
              <a:rPr lang="en-US" sz="4000" dirty="0" smtClean="0">
                <a:solidFill>
                  <a:schemeClr val="bg1"/>
                </a:solidFill>
                <a:latin typeface="Futura Std Book" pitchFamily="34" charset="0"/>
              </a:rPr>
              <a:t>that is on the screen.</a:t>
            </a:r>
            <a:endParaRPr lang="en-US" sz="4000" b="1" dirty="0">
              <a:solidFill>
                <a:schemeClr val="bg1"/>
              </a:solidFill>
              <a:latin typeface="Futura Std Book" pitchFamily="34" charset="0"/>
            </a:endParaRPr>
          </a:p>
        </p:txBody>
      </p:sp>
    </p:spTree>
    <p:extLst>
      <p:ext uri="{BB962C8B-B14F-4D97-AF65-F5344CB8AC3E}">
        <p14:creationId xmlns:p14="http://schemas.microsoft.com/office/powerpoint/2010/main" val="41636255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9" name="intervalshape"/>
          <p:cNvCxnSpPr/>
          <p:nvPr/>
        </p:nvCxnSpPr>
        <p:spPr>
          <a:xfrm>
            <a:off x="1283653" y="5044440"/>
            <a:ext cx="5922868" cy="0"/>
          </a:xfrm>
          <a:prstGeom prst="line">
            <a:avLst/>
          </a:prstGeom>
          <a:ln w="1270">
            <a:solidFill>
              <a:srgbClr val="DCDCDC"/>
            </a:solidFill>
          </a:ln>
        </p:spPr>
        <p:style>
          <a:lnRef idx="1">
            <a:schemeClr val="accent1"/>
          </a:lnRef>
          <a:fillRef idx="0">
            <a:schemeClr val="accent1"/>
          </a:fillRef>
          <a:effectRef idx="0">
            <a:schemeClr val="accent1"/>
          </a:effectRef>
          <a:fontRef idx="minor">
            <a:schemeClr val="tx1"/>
          </a:fontRef>
        </p:style>
      </p:cxnSp>
      <p:cxnSp>
        <p:nvCxnSpPr>
          <p:cNvPr id="324" name="intervalshape"/>
          <p:cNvCxnSpPr/>
          <p:nvPr/>
        </p:nvCxnSpPr>
        <p:spPr>
          <a:xfrm>
            <a:off x="1207453" y="4726940"/>
            <a:ext cx="5302858" cy="0"/>
          </a:xfrm>
          <a:prstGeom prst="line">
            <a:avLst/>
          </a:prstGeom>
          <a:ln w="1270">
            <a:solidFill>
              <a:srgbClr val="DCDCDC"/>
            </a:solidFill>
          </a:ln>
        </p:spPr>
        <p:style>
          <a:lnRef idx="1">
            <a:schemeClr val="accent1"/>
          </a:lnRef>
          <a:fillRef idx="0">
            <a:schemeClr val="accent1"/>
          </a:fillRef>
          <a:effectRef idx="0">
            <a:schemeClr val="accent1"/>
          </a:effectRef>
          <a:fontRef idx="minor">
            <a:schemeClr val="tx1"/>
          </a:fontRef>
        </p:style>
      </p:cxnSp>
      <p:cxnSp>
        <p:nvCxnSpPr>
          <p:cNvPr id="319" name="intervalshape"/>
          <p:cNvCxnSpPr/>
          <p:nvPr/>
        </p:nvCxnSpPr>
        <p:spPr>
          <a:xfrm>
            <a:off x="1109028" y="4409440"/>
            <a:ext cx="796805" cy="0"/>
          </a:xfrm>
          <a:prstGeom prst="line">
            <a:avLst/>
          </a:prstGeom>
          <a:ln w="1270">
            <a:solidFill>
              <a:srgbClr val="DCDCDC"/>
            </a:solidFill>
          </a:ln>
        </p:spPr>
        <p:style>
          <a:lnRef idx="1">
            <a:schemeClr val="accent1"/>
          </a:lnRef>
          <a:fillRef idx="0">
            <a:schemeClr val="accent1"/>
          </a:fillRef>
          <a:effectRef idx="0">
            <a:schemeClr val="accent1"/>
          </a:effectRef>
          <a:fontRef idx="minor">
            <a:schemeClr val="tx1"/>
          </a:fontRef>
        </p:style>
      </p:cxnSp>
      <p:cxnSp>
        <p:nvCxnSpPr>
          <p:cNvPr id="314" name="intervalshape"/>
          <p:cNvCxnSpPr/>
          <p:nvPr/>
        </p:nvCxnSpPr>
        <p:spPr>
          <a:xfrm>
            <a:off x="1180465" y="4091940"/>
            <a:ext cx="234856" cy="0"/>
          </a:xfrm>
          <a:prstGeom prst="line">
            <a:avLst/>
          </a:prstGeom>
          <a:ln w="1270">
            <a:solidFill>
              <a:srgbClr val="DCDCDC"/>
            </a:solidFill>
          </a:ln>
        </p:spPr>
        <p:style>
          <a:lnRef idx="1">
            <a:schemeClr val="accent1"/>
          </a:lnRef>
          <a:fillRef idx="0">
            <a:schemeClr val="accent1"/>
          </a:fillRef>
          <a:effectRef idx="0">
            <a:schemeClr val="accent1"/>
          </a:effectRef>
          <a:fontRef idx="minor">
            <a:schemeClr val="tx1"/>
          </a:fontRef>
        </p:style>
      </p:cxnSp>
      <p:sp>
        <p:nvSpPr>
          <p:cNvPr id="308" name="milestoneshape"/>
          <p:cNvSpPr/>
          <p:nvPr/>
        </p:nvSpPr>
        <p:spPr>
          <a:xfrm rot="16200000">
            <a:off x="1731780" y="1587500"/>
            <a:ext cx="190500" cy="190500"/>
          </a:xfrm>
          <a:prstGeom prst="flowChartMerge">
            <a:avLst/>
          </a:prstGeom>
          <a:solidFill>
            <a:srgbClr val="0072BC"/>
          </a:solidFill>
          <a:ln w="25400" cap="flat" cmpd="sng" algn="ctr">
            <a:noFill/>
            <a:prstDash val="solid"/>
          </a:ln>
          <a:effectLst>
            <a:outerShdw blurRad="63500">
              <a:scrgbClr r="0" g="0" b="0">
                <a:alpha val="50000"/>
              </a:scrgbClr>
            </a:outerShdw>
          </a:effectLst>
          <a:scene3d>
            <a:camera prst="orthographicFront"/>
            <a:lightRig rig="threePt" dir="t"/>
          </a:scene3d>
          <a:sp3d>
            <a:bevelT h="12700"/>
          </a:sp3d>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cxnSp>
        <p:nvCxnSpPr>
          <p:cNvPr id="309" name="milestoneshape"/>
          <p:cNvCxnSpPr/>
          <p:nvPr/>
        </p:nvCxnSpPr>
        <p:spPr>
          <a:xfrm>
            <a:off x="1731780" y="1587500"/>
            <a:ext cx="0" cy="1640840"/>
          </a:xfrm>
          <a:prstGeom prst="line">
            <a:avLst/>
          </a:prstGeom>
          <a:ln w="15875">
            <a:solidFill>
              <a:schemeClr val="dk2"/>
            </a:solidFill>
          </a:ln>
        </p:spPr>
        <p:style>
          <a:lnRef idx="1">
            <a:schemeClr val="accent1"/>
          </a:lnRef>
          <a:fillRef idx="0">
            <a:schemeClr val="accent1"/>
          </a:fillRef>
          <a:effectRef idx="0">
            <a:schemeClr val="accent1"/>
          </a:effectRef>
          <a:fontRef idx="minor">
            <a:schemeClr val="tx1"/>
          </a:fontRef>
        </p:style>
      </p:cxnSp>
      <p:sp>
        <p:nvSpPr>
          <p:cNvPr id="303" name="milestoneshape"/>
          <p:cNvSpPr/>
          <p:nvPr/>
        </p:nvSpPr>
        <p:spPr>
          <a:xfrm rot="16200000">
            <a:off x="2253938" y="2212340"/>
            <a:ext cx="190500" cy="190500"/>
          </a:xfrm>
          <a:prstGeom prst="flowChartMerge">
            <a:avLst/>
          </a:prstGeom>
          <a:solidFill>
            <a:srgbClr val="0072BC"/>
          </a:solidFill>
          <a:ln w="25400" cap="flat" cmpd="sng" algn="ctr">
            <a:noFill/>
            <a:prstDash val="solid"/>
          </a:ln>
          <a:effectLst>
            <a:outerShdw blurRad="63500">
              <a:scrgbClr r="0" g="0" b="0">
                <a:alpha val="50000"/>
              </a:scrgbClr>
            </a:outerShdw>
          </a:effectLst>
          <a:scene3d>
            <a:camera prst="orthographicFront"/>
            <a:lightRig rig="threePt" dir="t"/>
          </a:scene3d>
          <a:sp3d>
            <a:bevelT h="12700"/>
          </a:sp3d>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cxnSp>
        <p:nvCxnSpPr>
          <p:cNvPr id="304" name="milestoneshape"/>
          <p:cNvCxnSpPr/>
          <p:nvPr/>
        </p:nvCxnSpPr>
        <p:spPr>
          <a:xfrm>
            <a:off x="2253938" y="2212340"/>
            <a:ext cx="0" cy="1016000"/>
          </a:xfrm>
          <a:prstGeom prst="line">
            <a:avLst/>
          </a:prstGeom>
          <a:ln w="15875">
            <a:solidFill>
              <a:schemeClr val="dk2"/>
            </a:solidFill>
          </a:ln>
        </p:spPr>
        <p:style>
          <a:lnRef idx="1">
            <a:schemeClr val="accent1"/>
          </a:lnRef>
          <a:fillRef idx="0">
            <a:schemeClr val="accent1"/>
          </a:fillRef>
          <a:effectRef idx="0">
            <a:schemeClr val="accent1"/>
          </a:effectRef>
          <a:fontRef idx="minor">
            <a:schemeClr val="tx1"/>
          </a:fontRef>
        </p:style>
      </p:cxnSp>
      <p:sp>
        <p:nvSpPr>
          <p:cNvPr id="298" name="milestoneshape"/>
          <p:cNvSpPr/>
          <p:nvPr/>
        </p:nvSpPr>
        <p:spPr>
          <a:xfrm rot="16200000">
            <a:off x="2364698" y="2720340"/>
            <a:ext cx="190500" cy="190500"/>
          </a:xfrm>
          <a:prstGeom prst="flowChartMerge">
            <a:avLst/>
          </a:prstGeom>
          <a:solidFill>
            <a:srgbClr val="0072BC"/>
          </a:solidFill>
          <a:ln w="25400" cap="flat" cmpd="sng" algn="ctr">
            <a:noFill/>
            <a:prstDash val="solid"/>
          </a:ln>
          <a:effectLst>
            <a:outerShdw blurRad="63500">
              <a:scrgbClr r="0" g="0" b="0">
                <a:alpha val="50000"/>
              </a:scrgbClr>
            </a:outerShdw>
          </a:effectLst>
          <a:scene3d>
            <a:camera prst="orthographicFront"/>
            <a:lightRig rig="threePt" dir="t"/>
          </a:scene3d>
          <a:sp3d>
            <a:bevelT h="12700"/>
          </a:sp3d>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cxnSp>
        <p:nvCxnSpPr>
          <p:cNvPr id="299" name="milestoneshape"/>
          <p:cNvCxnSpPr/>
          <p:nvPr/>
        </p:nvCxnSpPr>
        <p:spPr>
          <a:xfrm>
            <a:off x="2364698" y="2720340"/>
            <a:ext cx="0" cy="508000"/>
          </a:xfrm>
          <a:prstGeom prst="line">
            <a:avLst/>
          </a:prstGeom>
          <a:ln w="15875">
            <a:solidFill>
              <a:schemeClr val="dk2"/>
            </a:solidFill>
          </a:ln>
        </p:spPr>
        <p:style>
          <a:lnRef idx="1">
            <a:schemeClr val="accent1"/>
          </a:lnRef>
          <a:fillRef idx="0">
            <a:schemeClr val="accent1"/>
          </a:fillRef>
          <a:effectRef idx="0">
            <a:schemeClr val="accent1"/>
          </a:effectRef>
          <a:fontRef idx="minor">
            <a:schemeClr val="tx1"/>
          </a:fontRef>
        </p:style>
      </p:cxnSp>
      <p:sp>
        <p:nvSpPr>
          <p:cNvPr id="293" name="milestoneshape"/>
          <p:cNvSpPr/>
          <p:nvPr/>
        </p:nvSpPr>
        <p:spPr>
          <a:xfrm rot="16200000">
            <a:off x="6557780" y="1587500"/>
            <a:ext cx="190500" cy="190500"/>
          </a:xfrm>
          <a:prstGeom prst="flowChartMerge">
            <a:avLst/>
          </a:prstGeom>
          <a:solidFill>
            <a:srgbClr val="0072BC"/>
          </a:solidFill>
          <a:ln w="25400" cap="flat" cmpd="sng" algn="ctr">
            <a:noFill/>
            <a:prstDash val="solid"/>
          </a:ln>
          <a:effectLst>
            <a:outerShdw blurRad="63500">
              <a:scrgbClr r="0" g="0" b="0">
                <a:alpha val="50000"/>
              </a:scrgbClr>
            </a:outerShdw>
          </a:effectLst>
          <a:scene3d>
            <a:camera prst="orthographicFront"/>
            <a:lightRig rig="threePt" dir="t"/>
          </a:scene3d>
          <a:sp3d>
            <a:bevelT h="12700"/>
          </a:sp3d>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cxnSp>
        <p:nvCxnSpPr>
          <p:cNvPr id="294" name="milestoneshape"/>
          <p:cNvCxnSpPr/>
          <p:nvPr/>
        </p:nvCxnSpPr>
        <p:spPr>
          <a:xfrm>
            <a:off x="6557780" y="1587500"/>
            <a:ext cx="0" cy="1640840"/>
          </a:xfrm>
          <a:prstGeom prst="line">
            <a:avLst/>
          </a:prstGeom>
          <a:ln w="15875">
            <a:solidFill>
              <a:schemeClr val="dk2"/>
            </a:solidFill>
          </a:ln>
        </p:spPr>
        <p:style>
          <a:lnRef idx="1">
            <a:schemeClr val="accent1"/>
          </a:lnRef>
          <a:fillRef idx="0">
            <a:schemeClr val="accent1"/>
          </a:fillRef>
          <a:effectRef idx="0">
            <a:schemeClr val="accent1"/>
          </a:effectRef>
          <a:fontRef idx="minor">
            <a:schemeClr val="tx1"/>
          </a:fontRef>
        </p:style>
      </p:cxnSp>
      <p:sp>
        <p:nvSpPr>
          <p:cNvPr id="288" name="milestoneshape"/>
          <p:cNvSpPr/>
          <p:nvPr/>
        </p:nvSpPr>
        <p:spPr>
          <a:xfrm rot="16200000">
            <a:off x="7032468" y="2095500"/>
            <a:ext cx="190500" cy="190500"/>
          </a:xfrm>
          <a:prstGeom prst="flowChartMerge">
            <a:avLst/>
          </a:prstGeom>
          <a:solidFill>
            <a:srgbClr val="0072BC"/>
          </a:solidFill>
          <a:ln w="25400" cap="flat" cmpd="sng" algn="ctr">
            <a:noFill/>
            <a:prstDash val="solid"/>
          </a:ln>
          <a:effectLst>
            <a:outerShdw blurRad="63500">
              <a:scrgbClr r="0" g="0" b="0">
                <a:alpha val="50000"/>
              </a:scrgbClr>
            </a:outerShdw>
          </a:effectLst>
          <a:scene3d>
            <a:camera prst="orthographicFront"/>
            <a:lightRig rig="threePt" dir="t"/>
          </a:scene3d>
          <a:sp3d>
            <a:bevelT h="12700"/>
          </a:sp3d>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cxnSp>
        <p:nvCxnSpPr>
          <p:cNvPr id="289" name="milestoneshape"/>
          <p:cNvCxnSpPr/>
          <p:nvPr/>
        </p:nvCxnSpPr>
        <p:spPr>
          <a:xfrm>
            <a:off x="7032468" y="2095500"/>
            <a:ext cx="0" cy="1132840"/>
          </a:xfrm>
          <a:prstGeom prst="line">
            <a:avLst/>
          </a:prstGeom>
          <a:ln w="15875">
            <a:solidFill>
              <a:schemeClr val="dk2"/>
            </a:solidFill>
          </a:ln>
        </p:spPr>
        <p:style>
          <a:lnRef idx="1">
            <a:schemeClr val="accent1"/>
          </a:lnRef>
          <a:fillRef idx="0">
            <a:schemeClr val="accent1"/>
          </a:fillRef>
          <a:effectRef idx="0">
            <a:schemeClr val="accent1"/>
          </a:effectRef>
          <a:fontRef idx="minor">
            <a:schemeClr val="tx1"/>
          </a:fontRef>
        </p:style>
      </p:cxnSp>
      <p:sp>
        <p:nvSpPr>
          <p:cNvPr id="283" name="milestoneshape"/>
          <p:cNvSpPr/>
          <p:nvPr/>
        </p:nvSpPr>
        <p:spPr>
          <a:xfrm rot="16200000">
            <a:off x="7364750" y="2603500"/>
            <a:ext cx="190500" cy="190500"/>
          </a:xfrm>
          <a:prstGeom prst="flowChartMerge">
            <a:avLst/>
          </a:prstGeom>
          <a:solidFill>
            <a:srgbClr val="0072BC"/>
          </a:solidFill>
          <a:ln w="25400" cap="flat" cmpd="sng" algn="ctr">
            <a:noFill/>
            <a:prstDash val="solid"/>
          </a:ln>
          <a:effectLst>
            <a:outerShdw blurRad="63500">
              <a:scrgbClr r="0" g="0" b="0">
                <a:alpha val="50000"/>
              </a:scrgbClr>
            </a:outerShdw>
          </a:effectLst>
          <a:scene3d>
            <a:camera prst="orthographicFront"/>
            <a:lightRig rig="threePt" dir="t"/>
          </a:scene3d>
          <a:sp3d>
            <a:bevelT h="12700"/>
          </a:sp3d>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cxnSp>
        <p:nvCxnSpPr>
          <p:cNvPr id="284" name="milestoneshape"/>
          <p:cNvCxnSpPr/>
          <p:nvPr/>
        </p:nvCxnSpPr>
        <p:spPr>
          <a:xfrm>
            <a:off x="7364750" y="2603500"/>
            <a:ext cx="0" cy="624840"/>
          </a:xfrm>
          <a:prstGeom prst="line">
            <a:avLst/>
          </a:prstGeom>
          <a:ln w="15875">
            <a:solidFill>
              <a:schemeClr val="dk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274638"/>
            <a:ext cx="8229600" cy="846772"/>
          </a:xfrm>
        </p:spPr>
        <p:txBody>
          <a:bodyPr/>
          <a:lstStyle/>
          <a:p>
            <a:r>
              <a:rPr lang="en-US" dirty="0" smtClean="0"/>
              <a:t>Project Timeline</a:t>
            </a:r>
            <a:endParaRPr lang="en-US" dirty="0"/>
          </a:p>
        </p:txBody>
      </p:sp>
      <p:sp>
        <p:nvSpPr>
          <p:cNvPr id="3" name="TextBox 2"/>
          <p:cNvSpPr txBox="1"/>
          <p:nvPr/>
        </p:nvSpPr>
        <p:spPr>
          <a:xfrm>
            <a:off x="4064000" y="6604000"/>
            <a:ext cx="2159000" cy="246221"/>
          </a:xfrm>
          <a:prstGeom prst="rect">
            <a:avLst/>
          </a:prstGeom>
          <a:noFill/>
        </p:spPr>
        <p:txBody>
          <a:bodyPr vert="horz" rtlCol="0">
            <a:spAutoFit/>
          </a:bodyPr>
          <a:lstStyle/>
          <a:p>
            <a:r>
              <a:rPr lang="en-US" sz="1000" dirty="0" smtClean="0"/>
              <a:t>Made with Office Timeline 2010</a:t>
            </a:r>
            <a:endParaRPr lang="en-US" sz="1000" dirty="0"/>
          </a:p>
        </p:txBody>
      </p:sp>
      <p:sp>
        <p:nvSpPr>
          <p:cNvPr id="4" name="TextBox 3">
            <a:hlinkClick r:id="rId42"/>
          </p:cNvPr>
          <p:cNvSpPr txBox="1"/>
          <p:nvPr/>
        </p:nvSpPr>
        <p:spPr>
          <a:xfrm>
            <a:off x="6159500" y="6604000"/>
            <a:ext cx="1778000" cy="246221"/>
          </a:xfrm>
          <a:prstGeom prst="rect">
            <a:avLst/>
          </a:prstGeom>
          <a:noFill/>
        </p:spPr>
        <p:txBody>
          <a:bodyPr vert="horz" rtlCol="0">
            <a:spAutoFit/>
          </a:bodyPr>
          <a:lstStyle/>
          <a:p>
            <a:r>
              <a:rPr lang="en-US" sz="1000" u="sng" smtClean="0">
                <a:solidFill>
                  <a:schemeClr val="accent2"/>
                </a:solidFill>
              </a:rPr>
              <a:t>www.officetimeline.com</a:t>
            </a:r>
            <a:endParaRPr lang="en-US" sz="1000" u="sng">
              <a:solidFill>
                <a:schemeClr val="accent2"/>
              </a:solidFill>
            </a:endParaRPr>
          </a:p>
        </p:txBody>
      </p:sp>
      <p:sp>
        <p:nvSpPr>
          <p:cNvPr id="265" name="pgshape"/>
          <p:cNvSpPr/>
          <p:nvPr/>
        </p:nvSpPr>
        <p:spPr>
          <a:xfrm>
            <a:off x="1193800" y="3228340"/>
            <a:ext cx="6756400" cy="508000"/>
          </a:xfrm>
          <a:prstGeom prst="rect">
            <a:avLst/>
          </a:prstGeom>
          <a:gradFill flip="none" rotWithShape="1">
            <a:gsLst>
              <a:gs pos="0">
                <a:srgbClr val="1A3E72"/>
              </a:gs>
              <a:gs pos="100000">
                <a:srgbClr val="1D467F"/>
              </a:gs>
            </a:gsLst>
            <a:lin ang="5400000" scaled="1"/>
            <a:tileRect/>
          </a:gradFill>
          <a:ln w="25400" cap="flat" cmpd="sng" algn="ctr">
            <a:noFill/>
            <a:prstDash val="solid"/>
          </a:ln>
          <a:effectLst>
            <a:reflection blurRad="6350" stA="50000" endA="300" endPos="55500" dist="50800" dir="5400000" sy="-100000" algn="bl" rotWithShape="0"/>
          </a:effectLst>
          <a:scene3d>
            <a:camera prst="orthographicFront"/>
            <a:lightRig rig="threePt" dir="t">
              <a:rot lat="0" lon="0" rev="8700000"/>
            </a:lightRig>
          </a:scene3d>
          <a:sp3d>
            <a:bevelT w="165100" h="19050"/>
          </a:sp3d>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266" name="pgshape"/>
          <p:cNvSpPr txBox="1"/>
          <p:nvPr>
            <p:custDataLst>
              <p:tags r:id="rId2"/>
            </p:custDataLst>
          </p:nvPr>
        </p:nvSpPr>
        <p:spPr>
          <a:xfrm>
            <a:off x="304800" y="3228340"/>
            <a:ext cx="875050" cy="646331"/>
          </a:xfrm>
          <a:prstGeom prst="rect">
            <a:avLst/>
          </a:prstGeom>
          <a:noFill/>
        </p:spPr>
        <p:txBody>
          <a:bodyPr vert="horz" wrap="square" rtlCol="0">
            <a:spAutoFit/>
          </a:bodyPr>
          <a:lstStyle/>
          <a:p>
            <a:pPr algn="ctr"/>
            <a:r>
              <a:rPr lang="en-US" sz="3600" b="1" dirty="0" smtClean="0">
                <a:solidFill>
                  <a:srgbClr val="808080"/>
                </a:solidFill>
                <a:latin typeface="Calibri"/>
              </a:rPr>
              <a:t>' 11</a:t>
            </a:r>
            <a:endParaRPr lang="en-US" sz="3600" b="1" dirty="0">
              <a:solidFill>
                <a:srgbClr val="808080"/>
              </a:solidFill>
              <a:latin typeface="Calibri"/>
            </a:endParaRPr>
          </a:p>
        </p:txBody>
      </p:sp>
      <p:sp>
        <p:nvSpPr>
          <p:cNvPr id="267" name="pgshape"/>
          <p:cNvSpPr txBox="1"/>
          <p:nvPr>
            <p:custDataLst>
              <p:tags r:id="rId3"/>
            </p:custDataLst>
          </p:nvPr>
        </p:nvSpPr>
        <p:spPr>
          <a:xfrm>
            <a:off x="1193800" y="3228340"/>
            <a:ext cx="965200" cy="508000"/>
          </a:xfrm>
          <a:prstGeom prst="rect">
            <a:avLst/>
          </a:prstGeom>
          <a:noFill/>
        </p:spPr>
        <p:txBody>
          <a:bodyPr vert="horz" wrap="square" rtlCol="0" anchor="ctr" anchorCtr="1">
            <a:noAutofit/>
          </a:bodyPr>
          <a:lstStyle/>
          <a:p>
            <a:r>
              <a:rPr lang="en-US" sz="2000" smtClean="0">
                <a:solidFill>
                  <a:srgbClr val="FFFFFF"/>
                </a:solidFill>
                <a:latin typeface="Calibri"/>
              </a:rPr>
              <a:t>Oct
2011</a:t>
            </a:r>
            <a:endParaRPr lang="en-US" sz="2000">
              <a:solidFill>
                <a:srgbClr val="FFFFFF"/>
              </a:solidFill>
              <a:latin typeface="Calibri"/>
            </a:endParaRPr>
          </a:p>
        </p:txBody>
      </p:sp>
      <p:cxnSp>
        <p:nvCxnSpPr>
          <p:cNvPr id="268" name="pgshape"/>
          <p:cNvCxnSpPr/>
          <p:nvPr/>
        </p:nvCxnSpPr>
        <p:spPr>
          <a:xfrm>
            <a:off x="2159000" y="3380740"/>
            <a:ext cx="0" cy="203200"/>
          </a:xfrm>
          <a:prstGeom prst="line">
            <a:avLst/>
          </a:prstGeom>
          <a:ln w="12700">
            <a:solidFill>
              <a:schemeClr val="lt1"/>
            </a:solidFill>
          </a:ln>
        </p:spPr>
        <p:style>
          <a:lnRef idx="1">
            <a:schemeClr val="accent1"/>
          </a:lnRef>
          <a:fillRef idx="0">
            <a:schemeClr val="accent1"/>
          </a:fillRef>
          <a:effectRef idx="0">
            <a:schemeClr val="accent1"/>
          </a:effectRef>
          <a:fontRef idx="minor">
            <a:schemeClr val="tx1"/>
          </a:fontRef>
        </p:style>
      </p:cxnSp>
      <p:sp>
        <p:nvSpPr>
          <p:cNvPr id="269" name="pgshape"/>
          <p:cNvSpPr txBox="1"/>
          <p:nvPr>
            <p:custDataLst>
              <p:tags r:id="rId4"/>
            </p:custDataLst>
          </p:nvPr>
        </p:nvSpPr>
        <p:spPr>
          <a:xfrm>
            <a:off x="2159000" y="3228340"/>
            <a:ext cx="965200" cy="508000"/>
          </a:xfrm>
          <a:prstGeom prst="rect">
            <a:avLst/>
          </a:prstGeom>
          <a:noFill/>
        </p:spPr>
        <p:txBody>
          <a:bodyPr vert="horz" wrap="square" rtlCol="0" anchor="ctr" anchorCtr="1">
            <a:noAutofit/>
          </a:bodyPr>
          <a:lstStyle/>
          <a:p>
            <a:r>
              <a:rPr lang="en-US" sz="2000" smtClean="0">
                <a:solidFill>
                  <a:srgbClr val="FFFFFF"/>
                </a:solidFill>
                <a:latin typeface="Calibri"/>
              </a:rPr>
              <a:t>Dec</a:t>
            </a:r>
            <a:endParaRPr lang="en-US" sz="2000">
              <a:solidFill>
                <a:srgbClr val="FFFFFF"/>
              </a:solidFill>
              <a:latin typeface="Calibri"/>
            </a:endParaRPr>
          </a:p>
        </p:txBody>
      </p:sp>
      <p:cxnSp>
        <p:nvCxnSpPr>
          <p:cNvPr id="270" name="pgshape"/>
          <p:cNvCxnSpPr/>
          <p:nvPr/>
        </p:nvCxnSpPr>
        <p:spPr>
          <a:xfrm>
            <a:off x="3140023" y="3380740"/>
            <a:ext cx="0" cy="203200"/>
          </a:xfrm>
          <a:prstGeom prst="line">
            <a:avLst/>
          </a:prstGeom>
          <a:ln w="12700">
            <a:solidFill>
              <a:schemeClr val="lt1"/>
            </a:solidFill>
          </a:ln>
        </p:spPr>
        <p:style>
          <a:lnRef idx="1">
            <a:schemeClr val="accent1"/>
          </a:lnRef>
          <a:fillRef idx="0">
            <a:schemeClr val="accent1"/>
          </a:fillRef>
          <a:effectRef idx="0">
            <a:schemeClr val="accent1"/>
          </a:effectRef>
          <a:fontRef idx="minor">
            <a:schemeClr val="tx1"/>
          </a:fontRef>
        </p:style>
      </p:cxnSp>
      <p:sp>
        <p:nvSpPr>
          <p:cNvPr id="271" name="pgshape"/>
          <p:cNvSpPr txBox="1"/>
          <p:nvPr>
            <p:custDataLst>
              <p:tags r:id="rId5"/>
            </p:custDataLst>
          </p:nvPr>
        </p:nvSpPr>
        <p:spPr>
          <a:xfrm>
            <a:off x="3140023" y="3228340"/>
            <a:ext cx="965200" cy="508000"/>
          </a:xfrm>
          <a:prstGeom prst="rect">
            <a:avLst/>
          </a:prstGeom>
          <a:noFill/>
        </p:spPr>
        <p:txBody>
          <a:bodyPr vert="horz" wrap="square" rtlCol="0" anchor="ctr" anchorCtr="1">
            <a:noAutofit/>
          </a:bodyPr>
          <a:lstStyle/>
          <a:p>
            <a:r>
              <a:rPr lang="en-US" sz="2000" smtClean="0">
                <a:solidFill>
                  <a:srgbClr val="FFFFFF"/>
                </a:solidFill>
                <a:latin typeface="Calibri"/>
              </a:rPr>
              <a:t>Feb
2012</a:t>
            </a:r>
            <a:endParaRPr lang="en-US" sz="2000">
              <a:solidFill>
                <a:srgbClr val="FFFFFF"/>
              </a:solidFill>
              <a:latin typeface="Calibri"/>
            </a:endParaRPr>
          </a:p>
        </p:txBody>
      </p:sp>
      <p:cxnSp>
        <p:nvCxnSpPr>
          <p:cNvPr id="272" name="pgshape"/>
          <p:cNvCxnSpPr/>
          <p:nvPr/>
        </p:nvCxnSpPr>
        <p:spPr>
          <a:xfrm>
            <a:off x="4089400" y="3380740"/>
            <a:ext cx="0" cy="203200"/>
          </a:xfrm>
          <a:prstGeom prst="line">
            <a:avLst/>
          </a:prstGeom>
          <a:ln w="12700">
            <a:solidFill>
              <a:schemeClr val="lt1"/>
            </a:solidFill>
          </a:ln>
        </p:spPr>
        <p:style>
          <a:lnRef idx="1">
            <a:schemeClr val="accent1"/>
          </a:lnRef>
          <a:fillRef idx="0">
            <a:schemeClr val="accent1"/>
          </a:fillRef>
          <a:effectRef idx="0">
            <a:schemeClr val="accent1"/>
          </a:effectRef>
          <a:fontRef idx="minor">
            <a:schemeClr val="tx1"/>
          </a:fontRef>
        </p:style>
      </p:cxnSp>
      <p:sp>
        <p:nvSpPr>
          <p:cNvPr id="273" name="pgshape"/>
          <p:cNvSpPr txBox="1"/>
          <p:nvPr>
            <p:custDataLst>
              <p:tags r:id="rId6"/>
            </p:custDataLst>
          </p:nvPr>
        </p:nvSpPr>
        <p:spPr>
          <a:xfrm>
            <a:off x="4089400" y="3228340"/>
            <a:ext cx="965200" cy="508000"/>
          </a:xfrm>
          <a:prstGeom prst="rect">
            <a:avLst/>
          </a:prstGeom>
          <a:noFill/>
        </p:spPr>
        <p:txBody>
          <a:bodyPr vert="horz" wrap="square" rtlCol="0" anchor="ctr" anchorCtr="1">
            <a:noAutofit/>
          </a:bodyPr>
          <a:lstStyle/>
          <a:p>
            <a:r>
              <a:rPr lang="en-US" sz="2000" smtClean="0">
                <a:solidFill>
                  <a:srgbClr val="FFFFFF"/>
                </a:solidFill>
                <a:latin typeface="Calibri"/>
              </a:rPr>
              <a:t>Apr</a:t>
            </a:r>
            <a:endParaRPr lang="en-US" sz="2000">
              <a:solidFill>
                <a:srgbClr val="FFFFFF"/>
              </a:solidFill>
              <a:latin typeface="Calibri"/>
            </a:endParaRPr>
          </a:p>
        </p:txBody>
      </p:sp>
      <p:cxnSp>
        <p:nvCxnSpPr>
          <p:cNvPr id="274" name="pgshape"/>
          <p:cNvCxnSpPr/>
          <p:nvPr/>
        </p:nvCxnSpPr>
        <p:spPr>
          <a:xfrm>
            <a:off x="5054600" y="3380740"/>
            <a:ext cx="0" cy="203200"/>
          </a:xfrm>
          <a:prstGeom prst="line">
            <a:avLst/>
          </a:prstGeom>
          <a:ln w="12700">
            <a:solidFill>
              <a:schemeClr val="lt1"/>
            </a:solidFill>
          </a:ln>
        </p:spPr>
        <p:style>
          <a:lnRef idx="1">
            <a:schemeClr val="accent1"/>
          </a:lnRef>
          <a:fillRef idx="0">
            <a:schemeClr val="accent1"/>
          </a:fillRef>
          <a:effectRef idx="0">
            <a:schemeClr val="accent1"/>
          </a:effectRef>
          <a:fontRef idx="minor">
            <a:schemeClr val="tx1"/>
          </a:fontRef>
        </p:style>
      </p:cxnSp>
      <p:sp>
        <p:nvSpPr>
          <p:cNvPr id="275" name="pgshape"/>
          <p:cNvSpPr txBox="1"/>
          <p:nvPr>
            <p:custDataLst>
              <p:tags r:id="rId7"/>
            </p:custDataLst>
          </p:nvPr>
        </p:nvSpPr>
        <p:spPr>
          <a:xfrm>
            <a:off x="5054600" y="3228340"/>
            <a:ext cx="965200" cy="508000"/>
          </a:xfrm>
          <a:prstGeom prst="rect">
            <a:avLst/>
          </a:prstGeom>
          <a:noFill/>
        </p:spPr>
        <p:txBody>
          <a:bodyPr vert="horz" wrap="square" rtlCol="0" anchor="ctr" anchorCtr="1">
            <a:noAutofit/>
          </a:bodyPr>
          <a:lstStyle/>
          <a:p>
            <a:r>
              <a:rPr lang="en-US" sz="2000" smtClean="0">
                <a:solidFill>
                  <a:srgbClr val="FFFFFF"/>
                </a:solidFill>
                <a:latin typeface="Calibri"/>
              </a:rPr>
              <a:t>Jun</a:t>
            </a:r>
            <a:endParaRPr lang="en-US" sz="2000">
              <a:solidFill>
                <a:srgbClr val="FFFFFF"/>
              </a:solidFill>
              <a:latin typeface="Calibri"/>
            </a:endParaRPr>
          </a:p>
        </p:txBody>
      </p:sp>
      <p:cxnSp>
        <p:nvCxnSpPr>
          <p:cNvPr id="276" name="pgshape"/>
          <p:cNvCxnSpPr/>
          <p:nvPr/>
        </p:nvCxnSpPr>
        <p:spPr>
          <a:xfrm>
            <a:off x="6019800" y="3380740"/>
            <a:ext cx="0" cy="203200"/>
          </a:xfrm>
          <a:prstGeom prst="line">
            <a:avLst/>
          </a:prstGeom>
          <a:ln w="12700">
            <a:solidFill>
              <a:schemeClr val="lt1"/>
            </a:solidFill>
          </a:ln>
        </p:spPr>
        <p:style>
          <a:lnRef idx="1">
            <a:schemeClr val="accent1"/>
          </a:lnRef>
          <a:fillRef idx="0">
            <a:schemeClr val="accent1"/>
          </a:fillRef>
          <a:effectRef idx="0">
            <a:schemeClr val="accent1"/>
          </a:effectRef>
          <a:fontRef idx="minor">
            <a:schemeClr val="tx1"/>
          </a:fontRef>
        </p:style>
      </p:cxnSp>
      <p:sp>
        <p:nvSpPr>
          <p:cNvPr id="277" name="pgshape"/>
          <p:cNvSpPr txBox="1"/>
          <p:nvPr>
            <p:custDataLst>
              <p:tags r:id="rId8"/>
            </p:custDataLst>
          </p:nvPr>
        </p:nvSpPr>
        <p:spPr>
          <a:xfrm>
            <a:off x="6019800" y="3228340"/>
            <a:ext cx="965200" cy="508000"/>
          </a:xfrm>
          <a:prstGeom prst="rect">
            <a:avLst/>
          </a:prstGeom>
          <a:noFill/>
        </p:spPr>
        <p:txBody>
          <a:bodyPr vert="horz" wrap="square" rtlCol="0" anchor="ctr" anchorCtr="1">
            <a:noAutofit/>
          </a:bodyPr>
          <a:lstStyle/>
          <a:p>
            <a:r>
              <a:rPr lang="en-US" sz="2000" smtClean="0">
                <a:solidFill>
                  <a:srgbClr val="FFFFFF"/>
                </a:solidFill>
                <a:latin typeface="Calibri"/>
              </a:rPr>
              <a:t>Aug</a:t>
            </a:r>
            <a:endParaRPr lang="en-US" sz="2000">
              <a:solidFill>
                <a:srgbClr val="FFFFFF"/>
              </a:solidFill>
              <a:latin typeface="Calibri"/>
            </a:endParaRPr>
          </a:p>
        </p:txBody>
      </p:sp>
      <p:cxnSp>
        <p:nvCxnSpPr>
          <p:cNvPr id="278" name="pgshape"/>
          <p:cNvCxnSpPr/>
          <p:nvPr/>
        </p:nvCxnSpPr>
        <p:spPr>
          <a:xfrm>
            <a:off x="6985000" y="3380740"/>
            <a:ext cx="0" cy="203200"/>
          </a:xfrm>
          <a:prstGeom prst="line">
            <a:avLst/>
          </a:prstGeom>
          <a:ln w="12700">
            <a:solidFill>
              <a:schemeClr val="lt1"/>
            </a:solidFill>
          </a:ln>
        </p:spPr>
        <p:style>
          <a:lnRef idx="1">
            <a:schemeClr val="accent1"/>
          </a:lnRef>
          <a:fillRef idx="0">
            <a:schemeClr val="accent1"/>
          </a:fillRef>
          <a:effectRef idx="0">
            <a:schemeClr val="accent1"/>
          </a:effectRef>
          <a:fontRef idx="minor">
            <a:schemeClr val="tx1"/>
          </a:fontRef>
        </p:style>
      </p:cxnSp>
      <p:sp>
        <p:nvSpPr>
          <p:cNvPr id="279" name="pgshape"/>
          <p:cNvSpPr txBox="1"/>
          <p:nvPr>
            <p:custDataLst>
              <p:tags r:id="rId9"/>
            </p:custDataLst>
          </p:nvPr>
        </p:nvSpPr>
        <p:spPr>
          <a:xfrm>
            <a:off x="6985000" y="3228340"/>
            <a:ext cx="965200" cy="508000"/>
          </a:xfrm>
          <a:prstGeom prst="rect">
            <a:avLst/>
          </a:prstGeom>
          <a:noFill/>
        </p:spPr>
        <p:txBody>
          <a:bodyPr vert="horz" wrap="square" rtlCol="0" anchor="ctr" anchorCtr="1">
            <a:noAutofit/>
          </a:bodyPr>
          <a:lstStyle/>
          <a:p>
            <a:r>
              <a:rPr lang="en-US" sz="2000" smtClean="0">
                <a:solidFill>
                  <a:srgbClr val="FFFFFF"/>
                </a:solidFill>
                <a:latin typeface="Calibri"/>
              </a:rPr>
              <a:t>Oct</a:t>
            </a:r>
            <a:endParaRPr lang="en-US" sz="2000">
              <a:solidFill>
                <a:srgbClr val="FFFFFF"/>
              </a:solidFill>
              <a:latin typeface="Calibri"/>
            </a:endParaRPr>
          </a:p>
        </p:txBody>
      </p:sp>
      <p:sp>
        <p:nvSpPr>
          <p:cNvPr id="280" name="pgshape"/>
          <p:cNvSpPr txBox="1"/>
          <p:nvPr>
            <p:custDataLst>
              <p:tags r:id="rId10"/>
            </p:custDataLst>
          </p:nvPr>
        </p:nvSpPr>
        <p:spPr>
          <a:xfrm>
            <a:off x="8013700" y="3228340"/>
            <a:ext cx="875050" cy="646331"/>
          </a:xfrm>
          <a:prstGeom prst="rect">
            <a:avLst/>
          </a:prstGeom>
          <a:noFill/>
        </p:spPr>
        <p:txBody>
          <a:bodyPr vert="horz" wrap="square" rtlCol="0">
            <a:spAutoFit/>
          </a:bodyPr>
          <a:lstStyle/>
          <a:p>
            <a:pPr algn="ctr"/>
            <a:r>
              <a:rPr lang="en-US" sz="3600" b="1" smtClean="0">
                <a:solidFill>
                  <a:srgbClr val="808080"/>
                </a:solidFill>
                <a:latin typeface="Calibri"/>
              </a:rPr>
              <a:t>' 12</a:t>
            </a:r>
            <a:endParaRPr lang="en-US" sz="3600" b="1">
              <a:solidFill>
                <a:srgbClr val="808080"/>
              </a:solidFill>
              <a:latin typeface="Calibri"/>
            </a:endParaRPr>
          </a:p>
        </p:txBody>
      </p:sp>
      <p:sp>
        <p:nvSpPr>
          <p:cNvPr id="281" name="pgshape"/>
          <p:cNvSpPr/>
          <p:nvPr>
            <p:custDataLst>
              <p:tags r:id="rId11"/>
            </p:custDataLst>
          </p:nvPr>
        </p:nvSpPr>
        <p:spPr>
          <a:xfrm>
            <a:off x="1219200" y="3660140"/>
            <a:ext cx="5813268" cy="63500"/>
          </a:xfrm>
          <a:prstGeom prst="roundRect">
            <a:avLst/>
          </a:prstGeom>
          <a:solidFill>
            <a:srgbClr val="FF0000">
              <a:alpha val="75000"/>
            </a:srgbClr>
          </a:solidFill>
          <a:ln w="25400" cap="flat" cmpd="sng" algn="ctr">
            <a:noFill/>
            <a:prstDash val="solid"/>
          </a:ln>
          <a:effectLst/>
          <a:scene3d>
            <a:camera prst="orthographicFront"/>
            <a:lightRig rig="threePt" dir="t">
              <a:rot lat="0" lon="0" rev="0"/>
            </a:lightRig>
          </a:scene3d>
          <a:sp3d>
            <a:bevelT w="88900" h="3810"/>
          </a:sp3d>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285" name="milestoneshape"/>
          <p:cNvSpPr txBox="1"/>
          <p:nvPr>
            <p:custDataLst>
              <p:tags r:id="rId12"/>
            </p:custDataLst>
          </p:nvPr>
        </p:nvSpPr>
        <p:spPr>
          <a:xfrm>
            <a:off x="7491750" y="2540000"/>
            <a:ext cx="1968500" cy="246221"/>
          </a:xfrm>
          <a:prstGeom prst="rect">
            <a:avLst/>
          </a:prstGeom>
          <a:noFill/>
        </p:spPr>
        <p:txBody>
          <a:bodyPr vert="horz" wrap="square" rtlCol="0" anchorCtr="0">
            <a:noAutofit/>
          </a:bodyPr>
          <a:lstStyle/>
          <a:p>
            <a:pPr>
              <a:lnSpc>
                <a:spcPct val="80000"/>
              </a:lnSpc>
            </a:pPr>
            <a:r>
              <a:rPr lang="en-US" sz="1200" b="1" smtClean="0">
                <a:solidFill>
                  <a:schemeClr val="dk1"/>
                </a:solidFill>
                <a:latin typeface="Calibri"/>
              </a:rPr>
              <a:t>Presentation delivered for further feedback</a:t>
            </a:r>
            <a:endParaRPr lang="en-US" sz="1200" b="1">
              <a:solidFill>
                <a:schemeClr val="dk1"/>
              </a:solidFill>
              <a:latin typeface="Calibri"/>
            </a:endParaRPr>
          </a:p>
        </p:txBody>
      </p:sp>
      <p:sp>
        <p:nvSpPr>
          <p:cNvPr id="286" name="milestoneshape"/>
          <p:cNvSpPr txBox="1"/>
          <p:nvPr>
            <p:custDataLst>
              <p:tags r:id="rId13"/>
            </p:custDataLst>
          </p:nvPr>
        </p:nvSpPr>
        <p:spPr>
          <a:xfrm>
            <a:off x="7491750" y="2829560"/>
            <a:ext cx="1397000" cy="246221"/>
          </a:xfrm>
          <a:prstGeom prst="rect">
            <a:avLst/>
          </a:prstGeom>
          <a:noFill/>
        </p:spPr>
        <p:txBody>
          <a:bodyPr vert="horz" wrap="none" tIns="1270" rtlCol="0" anchorCtr="0">
            <a:noAutofit/>
          </a:bodyPr>
          <a:lstStyle/>
          <a:p>
            <a:r>
              <a:rPr lang="en-US" sz="1200" smtClean="0">
                <a:solidFill>
                  <a:schemeClr val="accent2"/>
                </a:solidFill>
                <a:latin typeface="Calibri"/>
              </a:rPr>
              <a:t>10/25/12</a:t>
            </a:r>
            <a:endParaRPr lang="en-US" sz="1200">
              <a:solidFill>
                <a:schemeClr val="accent2"/>
              </a:solidFill>
              <a:latin typeface="Calibri"/>
            </a:endParaRPr>
          </a:p>
        </p:txBody>
      </p:sp>
      <p:sp>
        <p:nvSpPr>
          <p:cNvPr id="290" name="milestoneshape"/>
          <p:cNvSpPr txBox="1"/>
          <p:nvPr>
            <p:custDataLst>
              <p:tags r:id="rId14"/>
            </p:custDataLst>
          </p:nvPr>
        </p:nvSpPr>
        <p:spPr>
          <a:xfrm>
            <a:off x="7159468" y="2032000"/>
            <a:ext cx="1968500" cy="246221"/>
          </a:xfrm>
          <a:prstGeom prst="rect">
            <a:avLst/>
          </a:prstGeom>
          <a:noFill/>
        </p:spPr>
        <p:txBody>
          <a:bodyPr vert="horz" wrap="square" rtlCol="0" anchorCtr="0">
            <a:noAutofit/>
          </a:bodyPr>
          <a:lstStyle/>
          <a:p>
            <a:pPr>
              <a:lnSpc>
                <a:spcPct val="80000"/>
              </a:lnSpc>
            </a:pPr>
            <a:r>
              <a:rPr lang="en-US" sz="1200" b="1" smtClean="0">
                <a:solidFill>
                  <a:schemeClr val="dk1"/>
                </a:solidFill>
                <a:latin typeface="Calibri"/>
              </a:rPr>
              <a:t>Presentation drafted</a:t>
            </a:r>
            <a:endParaRPr lang="en-US" sz="1200" b="1">
              <a:solidFill>
                <a:schemeClr val="dk1"/>
              </a:solidFill>
              <a:latin typeface="Calibri"/>
            </a:endParaRPr>
          </a:p>
        </p:txBody>
      </p:sp>
      <p:sp>
        <p:nvSpPr>
          <p:cNvPr id="291" name="milestoneshape"/>
          <p:cNvSpPr txBox="1"/>
          <p:nvPr>
            <p:custDataLst>
              <p:tags r:id="rId15"/>
            </p:custDataLst>
          </p:nvPr>
        </p:nvSpPr>
        <p:spPr>
          <a:xfrm>
            <a:off x="7159468" y="2199640"/>
            <a:ext cx="1397000" cy="246221"/>
          </a:xfrm>
          <a:prstGeom prst="rect">
            <a:avLst/>
          </a:prstGeom>
          <a:noFill/>
        </p:spPr>
        <p:txBody>
          <a:bodyPr vert="horz" wrap="none" tIns="1270" rtlCol="0" anchorCtr="0">
            <a:noAutofit/>
          </a:bodyPr>
          <a:lstStyle/>
          <a:p>
            <a:r>
              <a:rPr lang="en-US" sz="1200" smtClean="0">
                <a:solidFill>
                  <a:schemeClr val="accent2"/>
                </a:solidFill>
                <a:latin typeface="Calibri"/>
              </a:rPr>
              <a:t>10/4/12</a:t>
            </a:r>
            <a:endParaRPr lang="en-US" sz="1200">
              <a:solidFill>
                <a:schemeClr val="accent2"/>
              </a:solidFill>
              <a:latin typeface="Calibri"/>
            </a:endParaRPr>
          </a:p>
        </p:txBody>
      </p:sp>
      <p:sp>
        <p:nvSpPr>
          <p:cNvPr id="295" name="milestoneshape"/>
          <p:cNvSpPr txBox="1"/>
          <p:nvPr>
            <p:custDataLst>
              <p:tags r:id="rId16"/>
            </p:custDataLst>
          </p:nvPr>
        </p:nvSpPr>
        <p:spPr>
          <a:xfrm>
            <a:off x="6684780" y="1524000"/>
            <a:ext cx="1968500" cy="246221"/>
          </a:xfrm>
          <a:prstGeom prst="rect">
            <a:avLst/>
          </a:prstGeom>
          <a:noFill/>
        </p:spPr>
        <p:txBody>
          <a:bodyPr vert="horz" wrap="square" rtlCol="0" anchorCtr="0">
            <a:noAutofit/>
          </a:bodyPr>
          <a:lstStyle/>
          <a:p>
            <a:pPr>
              <a:lnSpc>
                <a:spcPct val="80000"/>
              </a:lnSpc>
            </a:pPr>
            <a:r>
              <a:rPr lang="en-US" sz="1200" b="1" smtClean="0">
                <a:solidFill>
                  <a:schemeClr val="dk1"/>
                </a:solidFill>
                <a:latin typeface="Calibri"/>
              </a:rPr>
              <a:t>Report draft commenced</a:t>
            </a:r>
            <a:endParaRPr lang="en-US" sz="1200" b="1">
              <a:solidFill>
                <a:schemeClr val="dk1"/>
              </a:solidFill>
              <a:latin typeface="Calibri"/>
            </a:endParaRPr>
          </a:p>
        </p:txBody>
      </p:sp>
      <p:sp>
        <p:nvSpPr>
          <p:cNvPr id="296" name="milestoneshape"/>
          <p:cNvSpPr txBox="1"/>
          <p:nvPr>
            <p:custDataLst>
              <p:tags r:id="rId17"/>
            </p:custDataLst>
          </p:nvPr>
        </p:nvSpPr>
        <p:spPr>
          <a:xfrm>
            <a:off x="6684780" y="1691640"/>
            <a:ext cx="1397000" cy="246221"/>
          </a:xfrm>
          <a:prstGeom prst="rect">
            <a:avLst/>
          </a:prstGeom>
          <a:noFill/>
        </p:spPr>
        <p:txBody>
          <a:bodyPr vert="horz" wrap="none" tIns="1270" rtlCol="0" anchorCtr="0">
            <a:noAutofit/>
          </a:bodyPr>
          <a:lstStyle/>
          <a:p>
            <a:r>
              <a:rPr lang="en-US" sz="1200" smtClean="0">
                <a:solidFill>
                  <a:schemeClr val="accent2"/>
                </a:solidFill>
                <a:latin typeface="Calibri"/>
              </a:rPr>
              <a:t>9/4/12</a:t>
            </a:r>
            <a:endParaRPr lang="en-US" sz="1200">
              <a:solidFill>
                <a:schemeClr val="accent2"/>
              </a:solidFill>
              <a:latin typeface="Calibri"/>
            </a:endParaRPr>
          </a:p>
        </p:txBody>
      </p:sp>
      <p:sp>
        <p:nvSpPr>
          <p:cNvPr id="300" name="milestoneshape"/>
          <p:cNvSpPr txBox="1"/>
          <p:nvPr>
            <p:custDataLst>
              <p:tags r:id="rId18"/>
            </p:custDataLst>
          </p:nvPr>
        </p:nvSpPr>
        <p:spPr>
          <a:xfrm>
            <a:off x="2491698" y="2656840"/>
            <a:ext cx="1968500" cy="246221"/>
          </a:xfrm>
          <a:prstGeom prst="rect">
            <a:avLst/>
          </a:prstGeom>
          <a:noFill/>
        </p:spPr>
        <p:txBody>
          <a:bodyPr vert="horz" wrap="square" rtlCol="0" anchorCtr="0">
            <a:noAutofit/>
          </a:bodyPr>
          <a:lstStyle/>
          <a:p>
            <a:pPr>
              <a:lnSpc>
                <a:spcPct val="80000"/>
              </a:lnSpc>
            </a:pPr>
            <a:r>
              <a:rPr lang="en-US" sz="1200" b="1" smtClean="0">
                <a:solidFill>
                  <a:schemeClr val="dk1"/>
                </a:solidFill>
                <a:latin typeface="Calibri"/>
              </a:rPr>
              <a:t>Analysis plan modified</a:t>
            </a:r>
            <a:endParaRPr lang="en-US" sz="1200" b="1">
              <a:solidFill>
                <a:schemeClr val="dk1"/>
              </a:solidFill>
              <a:latin typeface="Calibri"/>
            </a:endParaRPr>
          </a:p>
        </p:txBody>
      </p:sp>
      <p:sp>
        <p:nvSpPr>
          <p:cNvPr id="301" name="milestoneshape"/>
          <p:cNvSpPr txBox="1"/>
          <p:nvPr>
            <p:custDataLst>
              <p:tags r:id="rId19"/>
            </p:custDataLst>
          </p:nvPr>
        </p:nvSpPr>
        <p:spPr>
          <a:xfrm>
            <a:off x="2491698" y="2824480"/>
            <a:ext cx="1397000" cy="246221"/>
          </a:xfrm>
          <a:prstGeom prst="rect">
            <a:avLst/>
          </a:prstGeom>
          <a:noFill/>
        </p:spPr>
        <p:txBody>
          <a:bodyPr vert="horz" wrap="none" tIns="1270" rtlCol="0" anchorCtr="0">
            <a:noAutofit/>
          </a:bodyPr>
          <a:lstStyle/>
          <a:p>
            <a:r>
              <a:rPr lang="en-US" sz="1200" smtClean="0">
                <a:solidFill>
                  <a:schemeClr val="accent2"/>
                </a:solidFill>
                <a:latin typeface="Calibri"/>
              </a:rPr>
              <a:t>12/14/11</a:t>
            </a:r>
            <a:endParaRPr lang="en-US" sz="1200">
              <a:solidFill>
                <a:schemeClr val="accent2"/>
              </a:solidFill>
              <a:latin typeface="Calibri"/>
            </a:endParaRPr>
          </a:p>
        </p:txBody>
      </p:sp>
      <p:sp>
        <p:nvSpPr>
          <p:cNvPr id="305" name="milestoneshape"/>
          <p:cNvSpPr txBox="1"/>
          <p:nvPr>
            <p:custDataLst>
              <p:tags r:id="rId20"/>
            </p:custDataLst>
          </p:nvPr>
        </p:nvSpPr>
        <p:spPr>
          <a:xfrm>
            <a:off x="2380938" y="2148840"/>
            <a:ext cx="1968500" cy="246221"/>
          </a:xfrm>
          <a:prstGeom prst="rect">
            <a:avLst/>
          </a:prstGeom>
          <a:noFill/>
        </p:spPr>
        <p:txBody>
          <a:bodyPr vert="horz" wrap="square" rtlCol="0" anchorCtr="0">
            <a:noAutofit/>
          </a:bodyPr>
          <a:lstStyle/>
          <a:p>
            <a:pPr>
              <a:lnSpc>
                <a:spcPct val="80000"/>
              </a:lnSpc>
            </a:pPr>
            <a:r>
              <a:rPr lang="en-US" sz="1200" b="1" smtClean="0">
                <a:solidFill>
                  <a:schemeClr val="dk1"/>
                </a:solidFill>
                <a:latin typeface="Calibri"/>
              </a:rPr>
              <a:t>New analysis plan devised</a:t>
            </a:r>
            <a:endParaRPr lang="en-US" sz="1200" b="1">
              <a:solidFill>
                <a:schemeClr val="dk1"/>
              </a:solidFill>
              <a:latin typeface="Calibri"/>
            </a:endParaRPr>
          </a:p>
        </p:txBody>
      </p:sp>
      <p:sp>
        <p:nvSpPr>
          <p:cNvPr id="306" name="milestoneshape"/>
          <p:cNvSpPr txBox="1"/>
          <p:nvPr>
            <p:custDataLst>
              <p:tags r:id="rId21"/>
            </p:custDataLst>
          </p:nvPr>
        </p:nvSpPr>
        <p:spPr>
          <a:xfrm>
            <a:off x="2380938" y="2316480"/>
            <a:ext cx="1397000" cy="246221"/>
          </a:xfrm>
          <a:prstGeom prst="rect">
            <a:avLst/>
          </a:prstGeom>
          <a:noFill/>
        </p:spPr>
        <p:txBody>
          <a:bodyPr vert="horz" wrap="none" tIns="1270" rtlCol="0" anchorCtr="0">
            <a:noAutofit/>
          </a:bodyPr>
          <a:lstStyle/>
          <a:p>
            <a:r>
              <a:rPr lang="en-US" sz="1200" smtClean="0">
                <a:solidFill>
                  <a:schemeClr val="accent2"/>
                </a:solidFill>
                <a:latin typeface="Calibri"/>
              </a:rPr>
              <a:t>12/7/11</a:t>
            </a:r>
            <a:endParaRPr lang="en-US" sz="1200">
              <a:solidFill>
                <a:schemeClr val="accent2"/>
              </a:solidFill>
              <a:latin typeface="Calibri"/>
            </a:endParaRPr>
          </a:p>
        </p:txBody>
      </p:sp>
      <p:sp>
        <p:nvSpPr>
          <p:cNvPr id="310" name="milestoneshape"/>
          <p:cNvSpPr txBox="1"/>
          <p:nvPr>
            <p:custDataLst>
              <p:tags r:id="rId22"/>
            </p:custDataLst>
          </p:nvPr>
        </p:nvSpPr>
        <p:spPr>
          <a:xfrm>
            <a:off x="1858780" y="1524000"/>
            <a:ext cx="1968500" cy="246221"/>
          </a:xfrm>
          <a:prstGeom prst="rect">
            <a:avLst/>
          </a:prstGeom>
          <a:noFill/>
        </p:spPr>
        <p:txBody>
          <a:bodyPr vert="horz" wrap="square" rtlCol="0" anchorCtr="0">
            <a:noAutofit/>
          </a:bodyPr>
          <a:lstStyle/>
          <a:p>
            <a:pPr>
              <a:lnSpc>
                <a:spcPct val="80000"/>
              </a:lnSpc>
            </a:pPr>
            <a:r>
              <a:rPr lang="en-US" sz="1200" b="1" smtClean="0">
                <a:solidFill>
                  <a:schemeClr val="dk1"/>
                </a:solidFill>
                <a:latin typeface="Calibri"/>
              </a:rPr>
              <a:t>Think tank feedback at annual conference</a:t>
            </a:r>
            <a:endParaRPr lang="en-US" sz="1200" b="1">
              <a:solidFill>
                <a:schemeClr val="dk1"/>
              </a:solidFill>
              <a:latin typeface="Calibri"/>
            </a:endParaRPr>
          </a:p>
        </p:txBody>
      </p:sp>
      <p:sp>
        <p:nvSpPr>
          <p:cNvPr id="311" name="milestoneshape"/>
          <p:cNvSpPr txBox="1"/>
          <p:nvPr>
            <p:custDataLst>
              <p:tags r:id="rId23"/>
            </p:custDataLst>
          </p:nvPr>
        </p:nvSpPr>
        <p:spPr>
          <a:xfrm>
            <a:off x="1858780" y="1813560"/>
            <a:ext cx="1397000" cy="246221"/>
          </a:xfrm>
          <a:prstGeom prst="rect">
            <a:avLst/>
          </a:prstGeom>
          <a:noFill/>
        </p:spPr>
        <p:txBody>
          <a:bodyPr vert="horz" wrap="none" tIns="1270" rtlCol="0" anchorCtr="0">
            <a:noAutofit/>
          </a:bodyPr>
          <a:lstStyle/>
          <a:p>
            <a:r>
              <a:rPr lang="en-US" sz="1200" smtClean="0">
                <a:solidFill>
                  <a:schemeClr val="accent2"/>
                </a:solidFill>
                <a:latin typeface="Calibri"/>
              </a:rPr>
              <a:t>11/4/11</a:t>
            </a:r>
            <a:endParaRPr lang="en-US" sz="1200">
              <a:solidFill>
                <a:schemeClr val="accent2"/>
              </a:solidFill>
              <a:latin typeface="Calibri"/>
            </a:endParaRPr>
          </a:p>
        </p:txBody>
      </p:sp>
      <p:sp>
        <p:nvSpPr>
          <p:cNvPr id="312" name="intervalshape"/>
          <p:cNvSpPr txBox="1"/>
          <p:nvPr>
            <p:custDataLst>
              <p:tags r:id="rId24"/>
            </p:custDataLst>
          </p:nvPr>
        </p:nvSpPr>
        <p:spPr>
          <a:xfrm>
            <a:off x="38100" y="3964940"/>
            <a:ext cx="1016000" cy="261610"/>
          </a:xfrm>
          <a:prstGeom prst="rect">
            <a:avLst/>
          </a:prstGeom>
          <a:noFill/>
        </p:spPr>
        <p:txBody>
          <a:bodyPr vert="horz" wrap="none" rtlCol="0" anchorCtr="0">
            <a:noAutofit/>
          </a:bodyPr>
          <a:lstStyle/>
          <a:p>
            <a:r>
              <a:rPr lang="en-US" sz="1600" b="1" dirty="0" smtClean="0">
                <a:solidFill>
                  <a:schemeClr val="dk1"/>
                </a:solidFill>
                <a:latin typeface="Calibri"/>
              </a:rPr>
              <a:t>Feedback period</a:t>
            </a:r>
            <a:endParaRPr lang="en-US" sz="1600" b="1" dirty="0">
              <a:solidFill>
                <a:schemeClr val="dk1"/>
              </a:solidFill>
              <a:latin typeface="Calibri"/>
            </a:endParaRPr>
          </a:p>
        </p:txBody>
      </p:sp>
      <p:sp>
        <p:nvSpPr>
          <p:cNvPr id="313" name="intervalshape"/>
          <p:cNvSpPr/>
          <p:nvPr>
            <p:custDataLst>
              <p:tags r:id="rId25"/>
            </p:custDataLst>
          </p:nvPr>
        </p:nvSpPr>
        <p:spPr>
          <a:xfrm>
            <a:off x="1415321" y="3990340"/>
            <a:ext cx="490512" cy="203200"/>
          </a:xfrm>
          <a:prstGeom prst="rect">
            <a:avLst/>
          </a:prstGeom>
          <a:solidFill>
            <a:srgbClr val="0072BC"/>
          </a:solidFill>
          <a:ln w="25400" cap="flat" cmpd="sng" algn="ctr">
            <a:noFill/>
            <a:prstDash val="solid"/>
          </a:ln>
          <a:effectLst>
            <a:outerShdw blurRad="63500">
              <a:scrgbClr r="0" g="0" b="0">
                <a:alpha val="50000"/>
              </a:scrgbClr>
            </a:outerShdw>
          </a:effectLst>
          <a:scene3d>
            <a:camera prst="orthographicFront"/>
            <a:lightRig rig="balanced" dir="t">
              <a:rot lat="0" lon="0" rev="8700000"/>
            </a:lightRig>
          </a:scene3d>
          <a:sp3d>
            <a:bevelT w="165100" h="12700"/>
          </a:sp3d>
          <a:extLst>
            <a:ext uri="{91240B29-F687-4F45-9708-019B960494DF}">
              <a14:hiddenLine xmlns:a14="http://schemas.microsoft.com/office/drawing/2010/main" w="25400" cap="flat" cmpd="sng" algn="ctr">
                <a:solidFill>
                  <a:schemeClr val="accent1">
                    <a:shade val="50000"/>
                  </a:schemeClr>
                </a:solidFill>
                <a:prstDash val="solid"/>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315" name="intervalshape"/>
          <p:cNvSpPr txBox="1"/>
          <p:nvPr>
            <p:custDataLst>
              <p:tags r:id="rId26"/>
            </p:custDataLst>
          </p:nvPr>
        </p:nvSpPr>
        <p:spPr>
          <a:xfrm>
            <a:off x="719996" y="3964940"/>
            <a:ext cx="762000" cy="261610"/>
          </a:xfrm>
          <a:prstGeom prst="rect">
            <a:avLst/>
          </a:prstGeom>
          <a:noFill/>
        </p:spPr>
        <p:txBody>
          <a:bodyPr vert="horz" wrap="none" rtlCol="0">
            <a:noAutofit/>
          </a:bodyPr>
          <a:lstStyle/>
          <a:p>
            <a:r>
              <a:rPr lang="en-US" sz="1600" smtClean="0">
                <a:solidFill>
                  <a:schemeClr val="dk1"/>
                </a:solidFill>
                <a:latin typeface="Calibri"/>
              </a:rPr>
              <a:t>10/15/11</a:t>
            </a:r>
            <a:endParaRPr lang="en-US" sz="1600">
              <a:solidFill>
                <a:schemeClr val="dk1"/>
              </a:solidFill>
              <a:latin typeface="Calibri"/>
            </a:endParaRPr>
          </a:p>
        </p:txBody>
      </p:sp>
      <p:sp>
        <p:nvSpPr>
          <p:cNvPr id="316" name="intervalshape"/>
          <p:cNvSpPr txBox="1"/>
          <p:nvPr>
            <p:custDataLst>
              <p:tags r:id="rId27"/>
            </p:custDataLst>
          </p:nvPr>
        </p:nvSpPr>
        <p:spPr>
          <a:xfrm>
            <a:off x="1883556" y="3964940"/>
            <a:ext cx="762000" cy="261610"/>
          </a:xfrm>
          <a:prstGeom prst="rect">
            <a:avLst/>
          </a:prstGeom>
          <a:noFill/>
        </p:spPr>
        <p:txBody>
          <a:bodyPr vert="horz" wrap="none" rtlCol="0">
            <a:noAutofit/>
          </a:bodyPr>
          <a:lstStyle/>
          <a:p>
            <a:r>
              <a:rPr lang="en-US" sz="1600" smtClean="0">
                <a:solidFill>
                  <a:schemeClr val="dk1"/>
                </a:solidFill>
                <a:latin typeface="Calibri"/>
              </a:rPr>
              <a:t>11/15/11</a:t>
            </a:r>
            <a:endParaRPr lang="en-US" sz="1600">
              <a:solidFill>
                <a:schemeClr val="dk1"/>
              </a:solidFill>
              <a:latin typeface="Calibri"/>
            </a:endParaRPr>
          </a:p>
        </p:txBody>
      </p:sp>
      <p:sp>
        <p:nvSpPr>
          <p:cNvPr id="317" name="intervalshape"/>
          <p:cNvSpPr txBox="1"/>
          <p:nvPr>
            <p:custDataLst>
              <p:tags r:id="rId28"/>
            </p:custDataLst>
          </p:nvPr>
        </p:nvSpPr>
        <p:spPr>
          <a:xfrm>
            <a:off x="38100" y="4282440"/>
            <a:ext cx="1016000" cy="261610"/>
          </a:xfrm>
          <a:prstGeom prst="rect">
            <a:avLst/>
          </a:prstGeom>
          <a:noFill/>
        </p:spPr>
        <p:txBody>
          <a:bodyPr vert="horz" wrap="none" rtlCol="0" anchorCtr="0">
            <a:noAutofit/>
          </a:bodyPr>
          <a:lstStyle/>
          <a:p>
            <a:r>
              <a:rPr lang="en-US" sz="1600" b="1" smtClean="0">
                <a:solidFill>
                  <a:schemeClr val="dk1"/>
                </a:solidFill>
                <a:latin typeface="Calibri"/>
              </a:rPr>
              <a:t>Analysis period</a:t>
            </a:r>
            <a:endParaRPr lang="en-US" sz="1600" b="1">
              <a:solidFill>
                <a:schemeClr val="dk1"/>
              </a:solidFill>
              <a:latin typeface="Calibri"/>
            </a:endParaRPr>
          </a:p>
        </p:txBody>
      </p:sp>
      <p:sp>
        <p:nvSpPr>
          <p:cNvPr id="318" name="intervalshape"/>
          <p:cNvSpPr/>
          <p:nvPr>
            <p:custDataLst>
              <p:tags r:id="rId29"/>
            </p:custDataLst>
          </p:nvPr>
        </p:nvSpPr>
        <p:spPr>
          <a:xfrm>
            <a:off x="1905833" y="4307840"/>
            <a:ext cx="4572832" cy="203200"/>
          </a:xfrm>
          <a:prstGeom prst="roundRect">
            <a:avLst/>
          </a:prstGeom>
          <a:solidFill>
            <a:srgbClr val="0072BC"/>
          </a:solidFill>
          <a:ln w="25400" cap="flat" cmpd="sng" algn="ctr">
            <a:noFill/>
            <a:prstDash val="solid"/>
          </a:ln>
          <a:effectLst>
            <a:outerShdw blurRad="63500">
              <a:scrgbClr r="0" g="0" b="0">
                <a:alpha val="50000"/>
              </a:scrgbClr>
            </a:outerShdw>
          </a:effectLst>
          <a:scene3d>
            <a:camera prst="orthographicFront"/>
            <a:lightRig rig="balanced" dir="t">
              <a:rot lat="0" lon="0" rev="8700000"/>
            </a:lightRig>
          </a:scene3d>
          <a:sp3d>
            <a:bevelT w="165100" h="12700"/>
          </a:sp3d>
          <a:extLst>
            <a:ext uri="{91240B29-F687-4F45-9708-019B960494DF}">
              <a14:hiddenLine xmlns:a14="http://schemas.microsoft.com/office/drawing/2010/main" w="25400" cap="flat" cmpd="sng" algn="ctr">
                <a:solidFill>
                  <a:schemeClr val="accent1">
                    <a:shade val="50000"/>
                  </a:schemeClr>
                </a:solidFill>
                <a:prstDash val="solid"/>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320" name="intervalshape"/>
          <p:cNvSpPr txBox="1"/>
          <p:nvPr>
            <p:custDataLst>
              <p:tags r:id="rId30"/>
            </p:custDataLst>
          </p:nvPr>
        </p:nvSpPr>
        <p:spPr>
          <a:xfrm>
            <a:off x="1210508" y="4282440"/>
            <a:ext cx="762000" cy="261610"/>
          </a:xfrm>
          <a:prstGeom prst="rect">
            <a:avLst/>
          </a:prstGeom>
          <a:noFill/>
        </p:spPr>
        <p:txBody>
          <a:bodyPr vert="horz" wrap="none" rtlCol="0">
            <a:noAutofit/>
          </a:bodyPr>
          <a:lstStyle/>
          <a:p>
            <a:r>
              <a:rPr lang="en-US" sz="1600" smtClean="0">
                <a:solidFill>
                  <a:schemeClr val="dk1"/>
                </a:solidFill>
                <a:latin typeface="Calibri"/>
              </a:rPr>
              <a:t>11/15/11</a:t>
            </a:r>
            <a:endParaRPr lang="en-US" sz="1600">
              <a:solidFill>
                <a:schemeClr val="dk1"/>
              </a:solidFill>
              <a:latin typeface="Calibri"/>
            </a:endParaRPr>
          </a:p>
        </p:txBody>
      </p:sp>
      <p:sp>
        <p:nvSpPr>
          <p:cNvPr id="321" name="intervalshape"/>
          <p:cNvSpPr txBox="1"/>
          <p:nvPr>
            <p:custDataLst>
              <p:tags r:id="rId31"/>
            </p:custDataLst>
          </p:nvPr>
        </p:nvSpPr>
        <p:spPr>
          <a:xfrm>
            <a:off x="6456388" y="4282440"/>
            <a:ext cx="762000" cy="261610"/>
          </a:xfrm>
          <a:prstGeom prst="rect">
            <a:avLst/>
          </a:prstGeom>
          <a:noFill/>
        </p:spPr>
        <p:txBody>
          <a:bodyPr vert="horz" wrap="none" rtlCol="0">
            <a:noAutofit/>
          </a:bodyPr>
          <a:lstStyle/>
          <a:p>
            <a:r>
              <a:rPr lang="en-US" sz="1600" smtClean="0">
                <a:solidFill>
                  <a:schemeClr val="dk1"/>
                </a:solidFill>
                <a:latin typeface="Calibri"/>
              </a:rPr>
              <a:t>8/30/12</a:t>
            </a:r>
            <a:endParaRPr lang="en-US" sz="1600">
              <a:solidFill>
                <a:schemeClr val="dk1"/>
              </a:solidFill>
              <a:latin typeface="Calibri"/>
            </a:endParaRPr>
          </a:p>
        </p:txBody>
      </p:sp>
      <p:sp>
        <p:nvSpPr>
          <p:cNvPr id="322" name="intervalshape"/>
          <p:cNvSpPr txBox="1"/>
          <p:nvPr>
            <p:custDataLst>
              <p:tags r:id="rId32"/>
            </p:custDataLst>
          </p:nvPr>
        </p:nvSpPr>
        <p:spPr>
          <a:xfrm>
            <a:off x="38100" y="4599940"/>
            <a:ext cx="1016000" cy="261610"/>
          </a:xfrm>
          <a:prstGeom prst="rect">
            <a:avLst/>
          </a:prstGeom>
          <a:noFill/>
        </p:spPr>
        <p:txBody>
          <a:bodyPr vert="horz" wrap="none" rtlCol="0" anchorCtr="0">
            <a:noAutofit/>
          </a:bodyPr>
          <a:lstStyle/>
          <a:p>
            <a:r>
              <a:rPr lang="en-US" sz="1600" b="1" smtClean="0">
                <a:solidFill>
                  <a:schemeClr val="dk1"/>
                </a:solidFill>
                <a:latin typeface="Calibri"/>
              </a:rPr>
              <a:t>Reporting period</a:t>
            </a:r>
            <a:endParaRPr lang="en-US" sz="1600" b="1">
              <a:solidFill>
                <a:schemeClr val="dk1"/>
              </a:solidFill>
              <a:latin typeface="Calibri"/>
            </a:endParaRPr>
          </a:p>
        </p:txBody>
      </p:sp>
      <p:sp>
        <p:nvSpPr>
          <p:cNvPr id="323" name="intervalshape"/>
          <p:cNvSpPr/>
          <p:nvPr>
            <p:custDataLst>
              <p:tags r:id="rId33"/>
            </p:custDataLst>
          </p:nvPr>
        </p:nvSpPr>
        <p:spPr>
          <a:xfrm>
            <a:off x="6510311" y="4625340"/>
            <a:ext cx="696210" cy="203200"/>
          </a:xfrm>
          <a:prstGeom prst="rect">
            <a:avLst/>
          </a:prstGeom>
          <a:solidFill>
            <a:srgbClr val="0072BC"/>
          </a:solidFill>
          <a:ln w="25400" cap="flat" cmpd="sng" algn="ctr">
            <a:noFill/>
            <a:prstDash val="solid"/>
          </a:ln>
          <a:effectLst>
            <a:outerShdw blurRad="63500">
              <a:scrgbClr r="0" g="0" b="0">
                <a:alpha val="50000"/>
              </a:scrgbClr>
            </a:outerShdw>
          </a:effectLst>
          <a:scene3d>
            <a:camera prst="orthographicFront"/>
            <a:lightRig rig="balanced" dir="t">
              <a:rot lat="0" lon="0" rev="8700000"/>
            </a:lightRig>
          </a:scene3d>
          <a:sp3d>
            <a:bevelT w="165100" h="12700"/>
          </a:sp3d>
          <a:extLst>
            <a:ext uri="{91240B29-F687-4F45-9708-019B960494DF}">
              <a14:hiddenLine xmlns:a14="http://schemas.microsoft.com/office/drawing/2010/main" w="25400" cap="flat" cmpd="sng" algn="ctr">
                <a:solidFill>
                  <a:schemeClr val="accent1">
                    <a:shade val="50000"/>
                  </a:schemeClr>
                </a:solidFill>
                <a:prstDash val="solid"/>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325" name="intervalshape"/>
          <p:cNvSpPr txBox="1"/>
          <p:nvPr>
            <p:custDataLst>
              <p:tags r:id="rId34"/>
            </p:custDataLst>
          </p:nvPr>
        </p:nvSpPr>
        <p:spPr>
          <a:xfrm>
            <a:off x="5957861" y="4599940"/>
            <a:ext cx="762000" cy="261610"/>
          </a:xfrm>
          <a:prstGeom prst="rect">
            <a:avLst/>
          </a:prstGeom>
          <a:noFill/>
        </p:spPr>
        <p:txBody>
          <a:bodyPr vert="horz" wrap="none" rtlCol="0">
            <a:noAutofit/>
          </a:bodyPr>
          <a:lstStyle/>
          <a:p>
            <a:r>
              <a:rPr lang="en-US" sz="1600" smtClean="0">
                <a:solidFill>
                  <a:schemeClr val="dk1"/>
                </a:solidFill>
                <a:latin typeface="Calibri"/>
              </a:rPr>
              <a:t>9/1/12</a:t>
            </a:r>
            <a:endParaRPr lang="en-US" sz="1600">
              <a:solidFill>
                <a:schemeClr val="dk1"/>
              </a:solidFill>
              <a:latin typeface="Calibri"/>
            </a:endParaRPr>
          </a:p>
        </p:txBody>
      </p:sp>
      <p:sp>
        <p:nvSpPr>
          <p:cNvPr id="326" name="intervalshape"/>
          <p:cNvSpPr txBox="1"/>
          <p:nvPr>
            <p:custDataLst>
              <p:tags r:id="rId35"/>
            </p:custDataLst>
          </p:nvPr>
        </p:nvSpPr>
        <p:spPr>
          <a:xfrm>
            <a:off x="7184244" y="4599940"/>
            <a:ext cx="762000" cy="261610"/>
          </a:xfrm>
          <a:prstGeom prst="rect">
            <a:avLst/>
          </a:prstGeom>
          <a:noFill/>
        </p:spPr>
        <p:txBody>
          <a:bodyPr vert="horz" wrap="none" rtlCol="0">
            <a:noAutofit/>
          </a:bodyPr>
          <a:lstStyle/>
          <a:p>
            <a:r>
              <a:rPr lang="en-US" sz="1600" smtClean="0">
                <a:solidFill>
                  <a:schemeClr val="dk1"/>
                </a:solidFill>
                <a:latin typeface="Calibri"/>
              </a:rPr>
              <a:t>10/15/12</a:t>
            </a:r>
            <a:endParaRPr lang="en-US" sz="1600">
              <a:solidFill>
                <a:schemeClr val="dk1"/>
              </a:solidFill>
              <a:latin typeface="Calibri"/>
            </a:endParaRPr>
          </a:p>
        </p:txBody>
      </p:sp>
      <p:sp>
        <p:nvSpPr>
          <p:cNvPr id="327" name="intervalshape"/>
          <p:cNvSpPr txBox="1"/>
          <p:nvPr>
            <p:custDataLst>
              <p:tags r:id="rId36"/>
            </p:custDataLst>
          </p:nvPr>
        </p:nvSpPr>
        <p:spPr>
          <a:xfrm>
            <a:off x="38100" y="4917440"/>
            <a:ext cx="1016000" cy="261610"/>
          </a:xfrm>
          <a:prstGeom prst="rect">
            <a:avLst/>
          </a:prstGeom>
          <a:noFill/>
        </p:spPr>
        <p:txBody>
          <a:bodyPr vert="horz" wrap="none" rtlCol="0" anchorCtr="0">
            <a:noAutofit/>
          </a:bodyPr>
          <a:lstStyle/>
          <a:p>
            <a:r>
              <a:rPr lang="en-US" sz="1600" b="1" dirty="0" smtClean="0">
                <a:solidFill>
                  <a:schemeClr val="dk1"/>
                </a:solidFill>
                <a:latin typeface="Calibri"/>
              </a:rPr>
              <a:t>Feedback period 2</a:t>
            </a:r>
            <a:endParaRPr lang="en-US" sz="1600" b="1" dirty="0">
              <a:solidFill>
                <a:schemeClr val="dk1"/>
              </a:solidFill>
              <a:latin typeface="Calibri"/>
            </a:endParaRPr>
          </a:p>
        </p:txBody>
      </p:sp>
      <p:sp>
        <p:nvSpPr>
          <p:cNvPr id="328" name="intervalshape"/>
          <p:cNvSpPr/>
          <p:nvPr>
            <p:custDataLst>
              <p:tags r:id="rId37"/>
            </p:custDataLst>
          </p:nvPr>
        </p:nvSpPr>
        <p:spPr>
          <a:xfrm>
            <a:off x="7206521" y="4942840"/>
            <a:ext cx="490512" cy="203200"/>
          </a:xfrm>
          <a:prstGeom prst="rect">
            <a:avLst/>
          </a:prstGeom>
          <a:solidFill>
            <a:srgbClr val="0072BC"/>
          </a:solidFill>
          <a:ln w="25400" cap="flat" cmpd="sng" algn="ctr">
            <a:noFill/>
            <a:prstDash val="solid"/>
          </a:ln>
          <a:effectLst>
            <a:outerShdw blurRad="63500">
              <a:scrgbClr r="0" g="0" b="0">
                <a:alpha val="50000"/>
              </a:scrgbClr>
            </a:outerShdw>
          </a:effectLst>
          <a:scene3d>
            <a:camera prst="orthographicFront"/>
            <a:lightRig rig="balanced" dir="t">
              <a:rot lat="0" lon="0" rev="8700000"/>
            </a:lightRig>
          </a:scene3d>
          <a:sp3d>
            <a:bevelT w="165100" h="12700"/>
          </a:sp3d>
          <a:extLst>
            <a:ext uri="{91240B29-F687-4F45-9708-019B960494DF}">
              <a14:hiddenLine xmlns:a14="http://schemas.microsoft.com/office/drawing/2010/main" w="25400" cap="flat" cmpd="sng" algn="ctr">
                <a:solidFill>
                  <a:schemeClr val="accent1">
                    <a:shade val="50000"/>
                  </a:schemeClr>
                </a:solidFill>
                <a:prstDash val="solid"/>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330" name="intervalshape"/>
          <p:cNvSpPr txBox="1"/>
          <p:nvPr>
            <p:custDataLst>
              <p:tags r:id="rId38"/>
            </p:custDataLst>
          </p:nvPr>
        </p:nvSpPr>
        <p:spPr>
          <a:xfrm>
            <a:off x="6511196" y="4917440"/>
            <a:ext cx="762000" cy="261610"/>
          </a:xfrm>
          <a:prstGeom prst="rect">
            <a:avLst/>
          </a:prstGeom>
          <a:noFill/>
        </p:spPr>
        <p:txBody>
          <a:bodyPr vert="horz" wrap="none" rtlCol="0">
            <a:noAutofit/>
          </a:bodyPr>
          <a:lstStyle/>
          <a:p>
            <a:r>
              <a:rPr lang="en-US" sz="1600" smtClean="0">
                <a:solidFill>
                  <a:schemeClr val="dk1"/>
                </a:solidFill>
                <a:latin typeface="Calibri"/>
              </a:rPr>
              <a:t>10/15/12</a:t>
            </a:r>
            <a:endParaRPr lang="en-US" sz="1600">
              <a:solidFill>
                <a:schemeClr val="dk1"/>
              </a:solidFill>
              <a:latin typeface="Calibri"/>
            </a:endParaRPr>
          </a:p>
        </p:txBody>
      </p:sp>
      <p:sp>
        <p:nvSpPr>
          <p:cNvPr id="331" name="intervalshape"/>
          <p:cNvSpPr txBox="1"/>
          <p:nvPr>
            <p:custDataLst>
              <p:tags r:id="rId39"/>
            </p:custDataLst>
          </p:nvPr>
        </p:nvSpPr>
        <p:spPr>
          <a:xfrm>
            <a:off x="7674756" y="4917440"/>
            <a:ext cx="762000" cy="261610"/>
          </a:xfrm>
          <a:prstGeom prst="rect">
            <a:avLst/>
          </a:prstGeom>
          <a:noFill/>
        </p:spPr>
        <p:txBody>
          <a:bodyPr vert="horz" wrap="none" rtlCol="0">
            <a:noAutofit/>
          </a:bodyPr>
          <a:lstStyle/>
          <a:p>
            <a:r>
              <a:rPr lang="en-US" sz="1600" smtClean="0">
                <a:solidFill>
                  <a:schemeClr val="dk1"/>
                </a:solidFill>
                <a:latin typeface="Calibri"/>
              </a:rPr>
              <a:t>11/15/12</a:t>
            </a:r>
            <a:endParaRPr lang="en-US" sz="1600">
              <a:solidFill>
                <a:schemeClr val="dk1"/>
              </a:solidFill>
              <a:latin typeface="Calibri"/>
            </a:endParaRPr>
          </a:p>
        </p:txBody>
      </p:sp>
    </p:spTree>
    <p:custDataLst>
      <p:tags r:id="rId1"/>
    </p:custDataLst>
    <p:extLst>
      <p:ext uri="{BB962C8B-B14F-4D97-AF65-F5344CB8AC3E}">
        <p14:creationId xmlns:p14="http://schemas.microsoft.com/office/powerpoint/2010/main" val="6956027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457200" y="3429000"/>
            <a:ext cx="79248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 name="Right Brace 3"/>
          <p:cNvSpPr/>
          <p:nvPr/>
        </p:nvSpPr>
        <p:spPr>
          <a:xfrm rot="5400000">
            <a:off x="929496" y="3253596"/>
            <a:ext cx="381000" cy="1265208"/>
          </a:xfrm>
          <a:prstGeom prst="rightBrace">
            <a:avLst/>
          </a:prstGeom>
          <a:ln w="571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 name="TextBox 4"/>
          <p:cNvSpPr txBox="1"/>
          <p:nvPr/>
        </p:nvSpPr>
        <p:spPr>
          <a:xfrm>
            <a:off x="228600" y="4191000"/>
            <a:ext cx="1843923" cy="1200329"/>
          </a:xfrm>
          <a:prstGeom prst="rect">
            <a:avLst/>
          </a:prstGeom>
          <a:noFill/>
        </p:spPr>
        <p:txBody>
          <a:bodyPr wrap="square" rtlCol="0">
            <a:spAutoFit/>
          </a:bodyPr>
          <a:lstStyle/>
          <a:p>
            <a:pPr algn="ctr"/>
            <a:r>
              <a:rPr lang="en-US" sz="3600" dirty="0" smtClean="0">
                <a:solidFill>
                  <a:prstClr val="black"/>
                </a:solidFill>
                <a:latin typeface="Futura Std Book" pitchFamily="34" charset="0"/>
              </a:rPr>
              <a:t>AEA 2011</a:t>
            </a:r>
            <a:endParaRPr lang="en-US" sz="3600" dirty="0">
              <a:solidFill>
                <a:prstClr val="black"/>
              </a:solidFill>
              <a:latin typeface="Futura Std Book" pitchFamily="34" charset="0"/>
            </a:endParaRPr>
          </a:p>
        </p:txBody>
      </p:sp>
      <p:grpSp>
        <p:nvGrpSpPr>
          <p:cNvPr id="2" name="Group 1"/>
          <p:cNvGrpSpPr/>
          <p:nvPr/>
        </p:nvGrpSpPr>
        <p:grpSpPr>
          <a:xfrm>
            <a:off x="1752600" y="2173069"/>
            <a:ext cx="4191000" cy="1103531"/>
            <a:chOff x="1752600" y="2173069"/>
            <a:chExt cx="4191000" cy="1103531"/>
          </a:xfrm>
        </p:grpSpPr>
        <p:sp>
          <p:nvSpPr>
            <p:cNvPr id="6" name="Right Brace 5"/>
            <p:cNvSpPr/>
            <p:nvPr/>
          </p:nvSpPr>
          <p:spPr>
            <a:xfrm rot="16200000">
              <a:off x="3657600" y="990600"/>
              <a:ext cx="381000" cy="4191000"/>
            </a:xfrm>
            <a:prstGeom prst="rightBrace">
              <a:avLst/>
            </a:prstGeom>
            <a:ln w="571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7" name="TextBox 6"/>
            <p:cNvSpPr txBox="1"/>
            <p:nvPr/>
          </p:nvSpPr>
          <p:spPr>
            <a:xfrm>
              <a:off x="2781301" y="2173069"/>
              <a:ext cx="2137274" cy="646331"/>
            </a:xfrm>
            <a:prstGeom prst="rect">
              <a:avLst/>
            </a:prstGeom>
            <a:noFill/>
          </p:spPr>
          <p:txBody>
            <a:bodyPr wrap="square" rtlCol="0">
              <a:spAutoFit/>
            </a:bodyPr>
            <a:lstStyle/>
            <a:p>
              <a:pPr algn="ctr"/>
              <a:r>
                <a:rPr lang="en-US" sz="3600" dirty="0" smtClean="0">
                  <a:solidFill>
                    <a:prstClr val="black"/>
                  </a:solidFill>
                  <a:latin typeface="Futura Std Book" pitchFamily="34" charset="0"/>
                </a:rPr>
                <a:t>Analysis</a:t>
              </a:r>
              <a:endParaRPr lang="en-US" sz="3600" dirty="0">
                <a:solidFill>
                  <a:prstClr val="black"/>
                </a:solidFill>
                <a:latin typeface="Futura Std Book" pitchFamily="34" charset="0"/>
              </a:endParaRPr>
            </a:p>
          </p:txBody>
        </p:sp>
      </p:grpSp>
      <p:grpSp>
        <p:nvGrpSpPr>
          <p:cNvPr id="12" name="Group 11"/>
          <p:cNvGrpSpPr/>
          <p:nvPr/>
        </p:nvGrpSpPr>
        <p:grpSpPr>
          <a:xfrm>
            <a:off x="5410201" y="3586490"/>
            <a:ext cx="2262996" cy="1141631"/>
            <a:chOff x="5410201" y="3586490"/>
            <a:chExt cx="2262996" cy="1141631"/>
          </a:xfrm>
        </p:grpSpPr>
        <p:sp>
          <p:nvSpPr>
            <p:cNvPr id="8" name="Right Brace 7"/>
            <p:cNvSpPr/>
            <p:nvPr/>
          </p:nvSpPr>
          <p:spPr>
            <a:xfrm rot="5400000">
              <a:off x="6263496" y="3144386"/>
              <a:ext cx="381000" cy="1265208"/>
            </a:xfrm>
            <a:prstGeom prst="rightBrace">
              <a:avLst/>
            </a:prstGeom>
            <a:ln w="571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9" name="TextBox 8"/>
            <p:cNvSpPr txBox="1"/>
            <p:nvPr/>
          </p:nvSpPr>
          <p:spPr>
            <a:xfrm>
              <a:off x="5410201" y="4081790"/>
              <a:ext cx="2262996" cy="646331"/>
            </a:xfrm>
            <a:prstGeom prst="rect">
              <a:avLst/>
            </a:prstGeom>
            <a:noFill/>
          </p:spPr>
          <p:txBody>
            <a:bodyPr wrap="square" rtlCol="0">
              <a:spAutoFit/>
            </a:bodyPr>
            <a:lstStyle/>
            <a:p>
              <a:pPr algn="ctr"/>
              <a:r>
                <a:rPr lang="en-US" sz="3600" dirty="0" smtClean="0">
                  <a:solidFill>
                    <a:prstClr val="black"/>
                  </a:solidFill>
                  <a:latin typeface="Futura Std Book" pitchFamily="34" charset="0"/>
                </a:rPr>
                <a:t>Reporting</a:t>
              </a:r>
              <a:endParaRPr lang="en-US" sz="3600" dirty="0">
                <a:solidFill>
                  <a:prstClr val="black"/>
                </a:solidFill>
                <a:latin typeface="Futura Std Book" pitchFamily="34" charset="0"/>
              </a:endParaRPr>
            </a:p>
          </p:txBody>
        </p:sp>
      </p:grpSp>
      <p:grpSp>
        <p:nvGrpSpPr>
          <p:cNvPr id="14" name="Group 13"/>
          <p:cNvGrpSpPr/>
          <p:nvPr/>
        </p:nvGrpSpPr>
        <p:grpSpPr>
          <a:xfrm>
            <a:off x="6781801" y="1600200"/>
            <a:ext cx="2011552" cy="1656040"/>
            <a:chOff x="6781801" y="1600200"/>
            <a:chExt cx="2011552" cy="1656040"/>
          </a:xfrm>
        </p:grpSpPr>
        <p:sp>
          <p:nvSpPr>
            <p:cNvPr id="10" name="Right Brace 9"/>
            <p:cNvSpPr/>
            <p:nvPr/>
          </p:nvSpPr>
          <p:spPr>
            <a:xfrm rot="16200000">
              <a:off x="7558896" y="2433136"/>
              <a:ext cx="381000" cy="1265208"/>
            </a:xfrm>
            <a:prstGeom prst="rightBrace">
              <a:avLst/>
            </a:prstGeom>
            <a:noFill/>
            <a:ln w="571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11" name="TextBox 10"/>
            <p:cNvSpPr txBox="1"/>
            <p:nvPr/>
          </p:nvSpPr>
          <p:spPr>
            <a:xfrm>
              <a:off x="6781801" y="1600200"/>
              <a:ext cx="2011552" cy="1200329"/>
            </a:xfrm>
            <a:prstGeom prst="rect">
              <a:avLst/>
            </a:prstGeom>
            <a:noFill/>
          </p:spPr>
          <p:txBody>
            <a:bodyPr wrap="square" rtlCol="0">
              <a:spAutoFit/>
            </a:bodyPr>
            <a:lstStyle/>
            <a:p>
              <a:pPr algn="ctr"/>
              <a:r>
                <a:rPr lang="en-US" sz="3600" dirty="0" smtClean="0">
                  <a:solidFill>
                    <a:prstClr val="black"/>
                  </a:solidFill>
                  <a:latin typeface="Futura Std Book" pitchFamily="34" charset="0"/>
                </a:rPr>
                <a:t>AEA 2012!</a:t>
              </a:r>
              <a:endParaRPr lang="en-US" sz="3600" dirty="0">
                <a:solidFill>
                  <a:prstClr val="black"/>
                </a:solidFill>
                <a:latin typeface="Futura Std Book" pitchFamily="34" charset="0"/>
              </a:endParaRPr>
            </a:p>
          </p:txBody>
        </p:sp>
      </p:grpSp>
      <p:sp>
        <p:nvSpPr>
          <p:cNvPr id="13" name="TextBox 12"/>
          <p:cNvSpPr txBox="1"/>
          <p:nvPr/>
        </p:nvSpPr>
        <p:spPr>
          <a:xfrm>
            <a:off x="380999" y="381000"/>
            <a:ext cx="7406577" cy="1107996"/>
          </a:xfrm>
          <a:prstGeom prst="rect">
            <a:avLst/>
          </a:prstGeom>
          <a:noFill/>
        </p:spPr>
        <p:txBody>
          <a:bodyPr wrap="square" rtlCol="0">
            <a:spAutoFit/>
          </a:bodyPr>
          <a:lstStyle/>
          <a:p>
            <a:r>
              <a:rPr lang="en-US" sz="6600" b="1" dirty="0" smtClean="0">
                <a:solidFill>
                  <a:prstClr val="black"/>
                </a:solidFill>
                <a:latin typeface="Futura Std Book" pitchFamily="34" charset="0"/>
              </a:rPr>
              <a:t>Project Timeline</a:t>
            </a:r>
            <a:endParaRPr lang="en-US" sz="6600" b="1" dirty="0">
              <a:solidFill>
                <a:prstClr val="black"/>
              </a:solidFill>
              <a:latin typeface="Futura Std Book" pitchFamily="34" charset="0"/>
            </a:endParaRPr>
          </a:p>
        </p:txBody>
      </p:sp>
    </p:spTree>
    <p:extLst>
      <p:ext uri="{BB962C8B-B14F-4D97-AF65-F5344CB8AC3E}">
        <p14:creationId xmlns:p14="http://schemas.microsoft.com/office/powerpoint/2010/main" val="113000793"/>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AEA\2012\glue red bkgd.jpg"/>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53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4864"/>
            <a:ext cx="9144000" cy="6848272"/>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12"/>
          <p:cNvSpPr txBox="1">
            <a:spLocks/>
          </p:cNvSpPr>
          <p:nvPr/>
        </p:nvSpPr>
        <p:spPr>
          <a:xfrm>
            <a:off x="685800" y="4121156"/>
            <a:ext cx="8928100" cy="1593844"/>
          </a:xfrm>
          <a:prstGeom prst="rect">
            <a:avLst/>
          </a:prstGeom>
        </p:spPr>
        <p:txBody>
          <a:bodyPr>
            <a:noAutofit/>
          </a:bodyPr>
          <a:lstStyle>
            <a:lvl1pPr marL="0" indent="0" algn="l" defTabSz="457200" rtl="0" eaLnBrk="1" latinLnBrk="0" hangingPunct="1">
              <a:spcBef>
                <a:spcPct val="20000"/>
              </a:spcBef>
              <a:buFontTx/>
              <a:buNone/>
              <a:defRPr sz="4000" kern="1200">
                <a:solidFill>
                  <a:schemeClr val="tx1"/>
                </a:solidFill>
                <a:latin typeface="+mn-lt"/>
                <a:ea typeface="+mn-ea"/>
                <a:cs typeface="+mn-cs"/>
              </a:defRPr>
            </a:lvl1pPr>
            <a:lvl2pPr marL="742950" indent="-285750" algn="l" defTabSz="457200" rtl="0" eaLnBrk="1" latinLnBrk="0" hangingPunct="1">
              <a:spcBef>
                <a:spcPct val="20000"/>
              </a:spcBef>
              <a:buFont typeface="Wingdings" charset="2"/>
              <a:buChar char="ü"/>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ü"/>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ü"/>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ü"/>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ts val="12000"/>
              </a:lnSpc>
            </a:pPr>
            <a:r>
              <a:rPr lang="en-US" sz="11500" b="1" dirty="0" smtClean="0">
                <a:latin typeface="Neutraface Text Bold Alt" pitchFamily="50" charset="0"/>
                <a:cs typeface="Futura Std Heavy"/>
              </a:rPr>
              <a:t>Personal</a:t>
            </a:r>
            <a:endParaRPr lang="en-US" sz="11500" b="1" dirty="0">
              <a:latin typeface="Neutraface Text Bold Alt" pitchFamily="50" charset="0"/>
              <a:cs typeface="Futura Std Heavy"/>
            </a:endParaRPr>
          </a:p>
        </p:txBody>
      </p:sp>
    </p:spTree>
    <p:extLst>
      <p:ext uri="{BB962C8B-B14F-4D97-AF65-F5344CB8AC3E}">
        <p14:creationId xmlns:p14="http://schemas.microsoft.com/office/powerpoint/2010/main" val="12855374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Stephanie\Downloads\11478287_m smiling wom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050"/>
            <a:ext cx="5899094"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715000" y="1295400"/>
            <a:ext cx="3200400" cy="4525963"/>
          </a:xfrm>
        </p:spPr>
        <p:txBody>
          <a:bodyPr>
            <a:normAutofit/>
          </a:bodyPr>
          <a:lstStyle/>
          <a:p>
            <a:r>
              <a:rPr lang="en-US" sz="6600" dirty="0" smtClean="0">
                <a:latin typeface="Neutraface Text Bold Alt" pitchFamily="50" charset="0"/>
              </a:rPr>
              <a:t>Point 1</a:t>
            </a:r>
          </a:p>
          <a:p>
            <a:r>
              <a:rPr lang="en-US" sz="6600" dirty="0" smtClean="0">
                <a:latin typeface="Neutraface Text Bold Alt" pitchFamily="50" charset="0"/>
              </a:rPr>
              <a:t>Point 2</a:t>
            </a:r>
          </a:p>
          <a:p>
            <a:r>
              <a:rPr lang="en-US" sz="6600" dirty="0" smtClean="0">
                <a:latin typeface="Neutraface Text Bold Alt" pitchFamily="50" charset="0"/>
              </a:rPr>
              <a:t>Point 3</a:t>
            </a:r>
            <a:endParaRPr lang="en-US" sz="6600" dirty="0">
              <a:latin typeface="Neutraface Text Bold Alt" pitchFamily="50" charset="0"/>
            </a:endParaRPr>
          </a:p>
        </p:txBody>
      </p:sp>
    </p:spTree>
    <p:extLst>
      <p:ext uri="{BB962C8B-B14F-4D97-AF65-F5344CB8AC3E}">
        <p14:creationId xmlns:p14="http://schemas.microsoft.com/office/powerpoint/2010/main" val="33981935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3032125" y="1517650"/>
            <a:ext cx="4968875" cy="1816100"/>
          </a:xfrm>
        </p:spPr>
        <p:txBody>
          <a:bodyPr>
            <a:noAutofit/>
          </a:bodyPr>
          <a:lstStyle/>
          <a:p>
            <a:r>
              <a:rPr lang="en-US" dirty="0" smtClean="0"/>
              <a:t>My hot tips include engaging </a:t>
            </a:r>
            <a:br>
              <a:rPr lang="en-US" dirty="0" smtClean="0"/>
            </a:br>
            <a:r>
              <a:rPr lang="en-US" dirty="0" smtClean="0"/>
              <a:t>your </a:t>
            </a:r>
            <a:r>
              <a:rPr lang="en-US" dirty="0"/>
              <a:t>audience </a:t>
            </a:r>
            <a:r>
              <a:rPr lang="en-US" dirty="0" smtClean="0"/>
              <a:t/>
            </a:r>
            <a:br>
              <a:rPr lang="en-US" dirty="0" smtClean="0"/>
            </a:br>
            <a:r>
              <a:rPr lang="en-US" dirty="0" smtClean="0"/>
              <a:t>by using </a:t>
            </a:r>
            <a:r>
              <a:rPr lang="en-US" dirty="0"/>
              <a:t>a </a:t>
            </a:r>
            <a:r>
              <a:rPr lang="en-US" dirty="0" smtClean="0"/>
              <a:t/>
            </a:r>
            <a:br>
              <a:rPr lang="en-US" dirty="0" smtClean="0"/>
            </a:br>
            <a:r>
              <a:rPr lang="en-US" b="1" dirty="0" smtClean="0"/>
              <a:t>touch </a:t>
            </a:r>
            <a:r>
              <a:rPr lang="en-US" b="1" dirty="0"/>
              <a:t>of </a:t>
            </a:r>
            <a:r>
              <a:rPr lang="en-US" b="1" dirty="0" smtClean="0"/>
              <a:t>humor</a:t>
            </a:r>
            <a:r>
              <a:rPr lang="en-US" dirty="0" smtClean="0"/>
              <a:t>. </a:t>
            </a:r>
            <a:endParaRPr lang="en-US" dirty="0"/>
          </a:p>
        </p:txBody>
      </p:sp>
    </p:spTree>
    <p:extLst>
      <p:ext uri="{BB962C8B-B14F-4D97-AF65-F5344CB8AC3E}">
        <p14:creationId xmlns:p14="http://schemas.microsoft.com/office/powerpoint/2010/main" val="12480279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24" y="897629"/>
            <a:ext cx="8794750" cy="4946646"/>
          </a:xfrm>
          <a:prstGeom prst="rect">
            <a:avLst/>
          </a:prstGeom>
          <a:noFill/>
          <a:ln>
            <a:solidFill>
              <a:schemeClr val="bg1"/>
            </a:solidFill>
          </a:ln>
          <a:effectLst>
            <a:outerShdw blurRad="228600" dist="127000" dir="540000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478598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AEA\2012\glue red bkgd.jpg"/>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53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4864"/>
            <a:ext cx="9144000" cy="6848272"/>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12"/>
          <p:cNvSpPr txBox="1">
            <a:spLocks/>
          </p:cNvSpPr>
          <p:nvPr/>
        </p:nvSpPr>
        <p:spPr>
          <a:xfrm>
            <a:off x="685800" y="4121156"/>
            <a:ext cx="8928100" cy="1593844"/>
          </a:xfrm>
          <a:prstGeom prst="rect">
            <a:avLst/>
          </a:prstGeom>
        </p:spPr>
        <p:txBody>
          <a:bodyPr>
            <a:noAutofit/>
          </a:bodyPr>
          <a:lstStyle>
            <a:lvl1pPr marL="0" indent="0" algn="l" defTabSz="457200" rtl="0" eaLnBrk="1" latinLnBrk="0" hangingPunct="1">
              <a:spcBef>
                <a:spcPct val="20000"/>
              </a:spcBef>
              <a:buFontTx/>
              <a:buNone/>
              <a:defRPr sz="4000" kern="1200">
                <a:solidFill>
                  <a:schemeClr val="tx1"/>
                </a:solidFill>
                <a:latin typeface="+mn-lt"/>
                <a:ea typeface="+mn-ea"/>
                <a:cs typeface="+mn-cs"/>
              </a:defRPr>
            </a:lvl1pPr>
            <a:lvl2pPr marL="742950" indent="-285750" algn="l" defTabSz="457200" rtl="0" eaLnBrk="1" latinLnBrk="0" hangingPunct="1">
              <a:spcBef>
                <a:spcPct val="20000"/>
              </a:spcBef>
              <a:buFont typeface="Wingdings" charset="2"/>
              <a:buChar char="ü"/>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ü"/>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ü"/>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ü"/>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ts val="12000"/>
              </a:lnSpc>
            </a:pPr>
            <a:r>
              <a:rPr lang="en-US" sz="11500" b="1" dirty="0" smtClean="0">
                <a:latin typeface="Neutraface Text Bold Alt" pitchFamily="50" charset="0"/>
                <a:cs typeface="Futura Std Heavy"/>
              </a:rPr>
              <a:t>Pose</a:t>
            </a:r>
            <a:endParaRPr lang="en-US" sz="11500" b="1" dirty="0">
              <a:latin typeface="Neutraface Text Bold Alt" pitchFamily="50" charset="0"/>
              <a:cs typeface="Futura Std Heavy"/>
            </a:endParaRPr>
          </a:p>
        </p:txBody>
      </p:sp>
    </p:spTree>
    <p:extLst>
      <p:ext uri="{BB962C8B-B14F-4D97-AF65-F5344CB8AC3E}">
        <p14:creationId xmlns:p14="http://schemas.microsoft.com/office/powerpoint/2010/main" val="30255344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message design delivery1.jpg"/>
          <p:cNvPicPr>
            <a:picLocks noGrp="1" noChangeAspect="1"/>
          </p:cNvPicPr>
          <p:nvPr>
            <p:ph type="pic" sz="quarter" idx="10"/>
          </p:nvPr>
        </p:nvPicPr>
        <p:blipFill>
          <a:blip r:embed="rId3"/>
          <a:srcRect t="-71" b="-71"/>
          <a:stretch>
            <a:fillRect/>
          </a:stretch>
        </p:blipFill>
        <p:spPr/>
      </p:pic>
    </p:spTree>
    <p:extLst>
      <p:ext uri="{BB962C8B-B14F-4D97-AF65-F5344CB8AC3E}">
        <p14:creationId xmlns:p14="http://schemas.microsoft.com/office/powerpoint/2010/main" val="38840757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24" y="897629"/>
            <a:ext cx="8799167" cy="4946646"/>
          </a:xfrm>
          <a:prstGeom prst="rect">
            <a:avLst/>
          </a:prstGeom>
          <a:noFill/>
          <a:ln>
            <a:solidFill>
              <a:schemeClr val="bg1"/>
            </a:solidFill>
          </a:ln>
          <a:effectLst>
            <a:outerShdw blurRad="228600" dist="127000" dir="540000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972241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3032125" y="1517650"/>
            <a:ext cx="4740275" cy="1790700"/>
          </a:xfrm>
        </p:spPr>
        <p:txBody>
          <a:bodyPr>
            <a:noAutofit/>
          </a:bodyPr>
          <a:lstStyle/>
          <a:p>
            <a:r>
              <a:rPr lang="en-US" dirty="0" smtClean="0"/>
              <a:t>Get </a:t>
            </a:r>
            <a:br>
              <a:rPr lang="en-US" dirty="0" smtClean="0"/>
            </a:br>
            <a:r>
              <a:rPr lang="en-US" b="1" dirty="0" smtClean="0"/>
              <a:t>out from behind </a:t>
            </a:r>
            <a:r>
              <a:rPr lang="en-US" dirty="0" smtClean="0"/>
              <a:t>the podium.</a:t>
            </a:r>
            <a:endParaRPr lang="en-US" dirty="0"/>
          </a:p>
        </p:txBody>
      </p:sp>
    </p:spTree>
    <p:extLst>
      <p:ext uri="{BB962C8B-B14F-4D97-AF65-F5344CB8AC3E}">
        <p14:creationId xmlns:p14="http://schemas.microsoft.com/office/powerpoint/2010/main" val="40725284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005840" y="2122170"/>
            <a:ext cx="6766560" cy="2834640"/>
          </a:xfrm>
          <a:prstGeom prst="roundRect">
            <a:avLst/>
          </a:prstGeom>
          <a:solidFill>
            <a:srgbClr val="A4996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4" name="Oval 3"/>
          <p:cNvSpPr/>
          <p:nvPr/>
        </p:nvSpPr>
        <p:spPr>
          <a:xfrm>
            <a:off x="1615440" y="1143000"/>
            <a:ext cx="731520" cy="731520"/>
          </a:xfrm>
          <a:prstGeom prst="ellipse">
            <a:avLst/>
          </a:prstGeom>
          <a:solidFill>
            <a:srgbClr val="8CAF47"/>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5" name="Oval 4"/>
          <p:cNvSpPr/>
          <p:nvPr/>
        </p:nvSpPr>
        <p:spPr>
          <a:xfrm>
            <a:off x="2777490" y="1143000"/>
            <a:ext cx="731520" cy="731520"/>
          </a:xfrm>
          <a:prstGeom prst="ellipse">
            <a:avLst/>
          </a:prstGeom>
          <a:solidFill>
            <a:srgbClr val="8CAF47"/>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6" name="Oval 5"/>
          <p:cNvSpPr/>
          <p:nvPr/>
        </p:nvSpPr>
        <p:spPr>
          <a:xfrm>
            <a:off x="3939540" y="1143000"/>
            <a:ext cx="731520" cy="731520"/>
          </a:xfrm>
          <a:prstGeom prst="ellipse">
            <a:avLst/>
          </a:prstGeom>
          <a:solidFill>
            <a:srgbClr val="8CAF47"/>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7" name="Oval 6"/>
          <p:cNvSpPr/>
          <p:nvPr/>
        </p:nvSpPr>
        <p:spPr>
          <a:xfrm>
            <a:off x="5101590" y="1143000"/>
            <a:ext cx="731520" cy="731520"/>
          </a:xfrm>
          <a:prstGeom prst="ellipse">
            <a:avLst/>
          </a:prstGeom>
          <a:solidFill>
            <a:srgbClr val="8CAF47"/>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8" name="Oval 7"/>
          <p:cNvSpPr/>
          <p:nvPr/>
        </p:nvSpPr>
        <p:spPr>
          <a:xfrm>
            <a:off x="6263640" y="1143000"/>
            <a:ext cx="731520" cy="731520"/>
          </a:xfrm>
          <a:prstGeom prst="ellipse">
            <a:avLst/>
          </a:prstGeom>
          <a:solidFill>
            <a:srgbClr val="8CAF47"/>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9" name="Oval 8"/>
          <p:cNvSpPr/>
          <p:nvPr/>
        </p:nvSpPr>
        <p:spPr>
          <a:xfrm>
            <a:off x="1615440" y="5212080"/>
            <a:ext cx="731520" cy="731520"/>
          </a:xfrm>
          <a:prstGeom prst="ellipse">
            <a:avLst/>
          </a:prstGeom>
          <a:solidFill>
            <a:srgbClr val="8CAF47"/>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0" name="Oval 9"/>
          <p:cNvSpPr/>
          <p:nvPr/>
        </p:nvSpPr>
        <p:spPr>
          <a:xfrm>
            <a:off x="2777490" y="5212080"/>
            <a:ext cx="731520" cy="731520"/>
          </a:xfrm>
          <a:prstGeom prst="ellipse">
            <a:avLst/>
          </a:prstGeom>
          <a:solidFill>
            <a:srgbClr val="8CAF47"/>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1" name="Oval 10"/>
          <p:cNvSpPr/>
          <p:nvPr/>
        </p:nvSpPr>
        <p:spPr>
          <a:xfrm>
            <a:off x="3939540" y="5212080"/>
            <a:ext cx="731520" cy="731520"/>
          </a:xfrm>
          <a:prstGeom prst="ellipse">
            <a:avLst/>
          </a:prstGeom>
          <a:solidFill>
            <a:srgbClr val="8CAF47"/>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2" name="Oval 11"/>
          <p:cNvSpPr/>
          <p:nvPr/>
        </p:nvSpPr>
        <p:spPr>
          <a:xfrm>
            <a:off x="5101590" y="5212080"/>
            <a:ext cx="731520" cy="731520"/>
          </a:xfrm>
          <a:prstGeom prst="ellipse">
            <a:avLst/>
          </a:prstGeom>
          <a:solidFill>
            <a:srgbClr val="8CAF47"/>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3" name="Oval 12"/>
          <p:cNvSpPr/>
          <p:nvPr/>
        </p:nvSpPr>
        <p:spPr>
          <a:xfrm>
            <a:off x="6263640" y="5212080"/>
            <a:ext cx="731520" cy="731520"/>
          </a:xfrm>
          <a:prstGeom prst="ellipse">
            <a:avLst/>
          </a:prstGeom>
          <a:solidFill>
            <a:srgbClr val="8CAF47"/>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4" name="TextBox 13"/>
          <p:cNvSpPr txBox="1"/>
          <p:nvPr/>
        </p:nvSpPr>
        <p:spPr>
          <a:xfrm>
            <a:off x="7696200" y="2057400"/>
            <a:ext cx="838200" cy="3170099"/>
          </a:xfrm>
          <a:prstGeom prst="rect">
            <a:avLst/>
          </a:prstGeom>
          <a:noFill/>
        </p:spPr>
        <p:txBody>
          <a:bodyPr wrap="square" rtlCol="0">
            <a:spAutoFit/>
          </a:bodyPr>
          <a:lstStyle/>
          <a:p>
            <a:pPr defTabSz="457200"/>
            <a:r>
              <a:rPr lang="en-US" sz="20000" dirty="0" smtClean="0">
                <a:solidFill>
                  <a:srgbClr val="EE0000"/>
                </a:solidFill>
                <a:latin typeface="Neutraface Text Bold Alt" pitchFamily="50" charset="0"/>
              </a:rPr>
              <a:t>?</a:t>
            </a:r>
            <a:endParaRPr lang="en-US" sz="20000" dirty="0">
              <a:solidFill>
                <a:srgbClr val="EE0000"/>
              </a:solidFill>
              <a:latin typeface="Neutraface Text Bold Alt" pitchFamily="50" charset="0"/>
            </a:endParaRPr>
          </a:p>
        </p:txBody>
      </p:sp>
      <p:sp>
        <p:nvSpPr>
          <p:cNvPr id="15" name="Oval 14"/>
          <p:cNvSpPr/>
          <p:nvPr/>
        </p:nvSpPr>
        <p:spPr>
          <a:xfrm>
            <a:off x="502920" y="1390650"/>
            <a:ext cx="731520" cy="731520"/>
          </a:xfrm>
          <a:prstGeom prst="ellipse">
            <a:avLst/>
          </a:prstGeom>
          <a:solidFill>
            <a:srgbClr val="8CAF47"/>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6" name="Oval 15"/>
          <p:cNvSpPr/>
          <p:nvPr/>
        </p:nvSpPr>
        <p:spPr>
          <a:xfrm>
            <a:off x="502920" y="4979849"/>
            <a:ext cx="731520" cy="731520"/>
          </a:xfrm>
          <a:prstGeom prst="ellipse">
            <a:avLst/>
          </a:prstGeom>
          <a:solidFill>
            <a:srgbClr val="8CAF47"/>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7" name="Oval 16"/>
          <p:cNvSpPr/>
          <p:nvPr/>
        </p:nvSpPr>
        <p:spPr>
          <a:xfrm>
            <a:off x="137160" y="2514600"/>
            <a:ext cx="731520" cy="731520"/>
          </a:xfrm>
          <a:prstGeom prst="ellipse">
            <a:avLst/>
          </a:prstGeom>
          <a:solidFill>
            <a:srgbClr val="8CAF47"/>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8" name="Oval 17"/>
          <p:cNvSpPr/>
          <p:nvPr/>
        </p:nvSpPr>
        <p:spPr>
          <a:xfrm>
            <a:off x="137160" y="3810000"/>
            <a:ext cx="731520" cy="731520"/>
          </a:xfrm>
          <a:prstGeom prst="ellipse">
            <a:avLst/>
          </a:prstGeom>
          <a:solidFill>
            <a:srgbClr val="8CAF47"/>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Tree>
    <p:extLst>
      <p:ext uri="{BB962C8B-B14F-4D97-AF65-F5344CB8AC3E}">
        <p14:creationId xmlns:p14="http://schemas.microsoft.com/office/powerpoint/2010/main" val="19376097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1005840" y="2872458"/>
            <a:ext cx="6766560" cy="1295400"/>
          </a:xfrm>
          <a:prstGeom prst="roundRect">
            <a:avLst/>
          </a:prstGeom>
          <a:solidFill>
            <a:srgbClr val="A4996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0" name="TextBox 19"/>
          <p:cNvSpPr txBox="1"/>
          <p:nvPr/>
        </p:nvSpPr>
        <p:spPr>
          <a:xfrm>
            <a:off x="3733800" y="0"/>
            <a:ext cx="838200" cy="3170099"/>
          </a:xfrm>
          <a:prstGeom prst="rect">
            <a:avLst/>
          </a:prstGeom>
          <a:noFill/>
        </p:spPr>
        <p:txBody>
          <a:bodyPr wrap="square" rtlCol="0">
            <a:spAutoFit/>
          </a:bodyPr>
          <a:lstStyle/>
          <a:p>
            <a:pPr defTabSz="457200"/>
            <a:r>
              <a:rPr lang="en-US" sz="20000" dirty="0" smtClean="0">
                <a:solidFill>
                  <a:srgbClr val="EE0000"/>
                </a:solidFill>
                <a:latin typeface="Neutraface Text Bold Alt" pitchFamily="50" charset="0"/>
              </a:rPr>
              <a:t>?</a:t>
            </a:r>
            <a:endParaRPr lang="en-US" sz="20000" dirty="0">
              <a:solidFill>
                <a:srgbClr val="EE0000"/>
              </a:solidFill>
              <a:latin typeface="Neutraface Text Bold Alt" pitchFamily="50" charset="0"/>
            </a:endParaRPr>
          </a:p>
        </p:txBody>
      </p:sp>
      <p:sp>
        <p:nvSpPr>
          <p:cNvPr id="21" name="7-Point Star 20"/>
          <p:cNvSpPr/>
          <p:nvPr/>
        </p:nvSpPr>
        <p:spPr>
          <a:xfrm>
            <a:off x="1219200" y="1371600"/>
            <a:ext cx="914400" cy="914400"/>
          </a:xfrm>
          <a:prstGeom prst="star7">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2" name="7-Point Star 21"/>
          <p:cNvSpPr/>
          <p:nvPr/>
        </p:nvSpPr>
        <p:spPr>
          <a:xfrm>
            <a:off x="2590800" y="1352550"/>
            <a:ext cx="914400" cy="914400"/>
          </a:xfrm>
          <a:prstGeom prst="star7">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3" name="7-Point Star 22"/>
          <p:cNvSpPr/>
          <p:nvPr/>
        </p:nvSpPr>
        <p:spPr>
          <a:xfrm>
            <a:off x="5257800" y="1390650"/>
            <a:ext cx="914400" cy="914400"/>
          </a:xfrm>
          <a:prstGeom prst="star7">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4" name="7-Point Star 23"/>
          <p:cNvSpPr/>
          <p:nvPr/>
        </p:nvSpPr>
        <p:spPr>
          <a:xfrm>
            <a:off x="6477000" y="1390650"/>
            <a:ext cx="914400" cy="914400"/>
          </a:xfrm>
          <a:prstGeom prst="star7">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5" name="Oval 24"/>
          <p:cNvSpPr/>
          <p:nvPr/>
        </p:nvSpPr>
        <p:spPr>
          <a:xfrm>
            <a:off x="1592580" y="4800600"/>
            <a:ext cx="731520" cy="731520"/>
          </a:xfrm>
          <a:prstGeom prst="ellipse">
            <a:avLst/>
          </a:prstGeom>
          <a:solidFill>
            <a:srgbClr val="8CAF47"/>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6" name="Oval 25"/>
          <p:cNvSpPr/>
          <p:nvPr/>
        </p:nvSpPr>
        <p:spPr>
          <a:xfrm>
            <a:off x="2754630" y="4800600"/>
            <a:ext cx="731520" cy="731520"/>
          </a:xfrm>
          <a:prstGeom prst="ellipse">
            <a:avLst/>
          </a:prstGeom>
          <a:solidFill>
            <a:srgbClr val="8CAF47"/>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7" name="Oval 26"/>
          <p:cNvSpPr/>
          <p:nvPr/>
        </p:nvSpPr>
        <p:spPr>
          <a:xfrm>
            <a:off x="3916680" y="4800600"/>
            <a:ext cx="731520" cy="731520"/>
          </a:xfrm>
          <a:prstGeom prst="ellipse">
            <a:avLst/>
          </a:prstGeom>
          <a:solidFill>
            <a:srgbClr val="8CAF47"/>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8" name="Oval 27"/>
          <p:cNvSpPr/>
          <p:nvPr/>
        </p:nvSpPr>
        <p:spPr>
          <a:xfrm>
            <a:off x="5078730" y="4800600"/>
            <a:ext cx="731520" cy="731520"/>
          </a:xfrm>
          <a:prstGeom prst="ellipse">
            <a:avLst/>
          </a:prstGeom>
          <a:solidFill>
            <a:srgbClr val="8CAF47"/>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9" name="Oval 28"/>
          <p:cNvSpPr/>
          <p:nvPr/>
        </p:nvSpPr>
        <p:spPr>
          <a:xfrm>
            <a:off x="6240780" y="4800600"/>
            <a:ext cx="731520" cy="731520"/>
          </a:xfrm>
          <a:prstGeom prst="ellipse">
            <a:avLst/>
          </a:prstGeom>
          <a:solidFill>
            <a:srgbClr val="8CAF47"/>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Tree>
    <p:extLst>
      <p:ext uri="{BB962C8B-B14F-4D97-AF65-F5344CB8AC3E}">
        <p14:creationId xmlns:p14="http://schemas.microsoft.com/office/powerpoint/2010/main" val="36176298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295400" y="2019300"/>
            <a:ext cx="1432560" cy="1295400"/>
          </a:xfrm>
          <a:prstGeom prst="roundRect">
            <a:avLst/>
          </a:prstGeom>
          <a:solidFill>
            <a:srgbClr val="A4996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4" name="TextBox 3"/>
          <p:cNvSpPr txBox="1"/>
          <p:nvPr/>
        </p:nvSpPr>
        <p:spPr>
          <a:xfrm>
            <a:off x="2743200" y="-228600"/>
            <a:ext cx="838200" cy="3170099"/>
          </a:xfrm>
          <a:prstGeom prst="rect">
            <a:avLst/>
          </a:prstGeom>
          <a:noFill/>
        </p:spPr>
        <p:txBody>
          <a:bodyPr wrap="square" rtlCol="0">
            <a:spAutoFit/>
          </a:bodyPr>
          <a:lstStyle/>
          <a:p>
            <a:pPr defTabSz="457200"/>
            <a:r>
              <a:rPr lang="en-US" sz="20000" dirty="0" smtClean="0">
                <a:solidFill>
                  <a:srgbClr val="EE0000"/>
                </a:solidFill>
                <a:latin typeface="Neutraface Text Bold Alt" pitchFamily="50" charset="0"/>
              </a:rPr>
              <a:t>?</a:t>
            </a:r>
            <a:endParaRPr lang="en-US" sz="20000" dirty="0">
              <a:solidFill>
                <a:srgbClr val="EE0000"/>
              </a:solidFill>
              <a:latin typeface="Neutraface Text Bold Alt" pitchFamily="50" charset="0"/>
            </a:endParaRPr>
          </a:p>
        </p:txBody>
      </p:sp>
      <p:sp>
        <p:nvSpPr>
          <p:cNvPr id="5" name="Rounded Rectangle 4"/>
          <p:cNvSpPr/>
          <p:nvPr/>
        </p:nvSpPr>
        <p:spPr>
          <a:xfrm>
            <a:off x="4038600" y="2019300"/>
            <a:ext cx="4572000" cy="1295400"/>
          </a:xfrm>
          <a:prstGeom prst="roundRect">
            <a:avLst/>
          </a:prstGeom>
          <a:solidFill>
            <a:srgbClr val="A4996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7" name="Oval 6"/>
          <p:cNvSpPr/>
          <p:nvPr/>
        </p:nvSpPr>
        <p:spPr>
          <a:xfrm>
            <a:off x="2126542" y="4038600"/>
            <a:ext cx="592838" cy="592838"/>
          </a:xfrm>
          <a:prstGeom prst="ellipse">
            <a:avLst/>
          </a:prstGeom>
          <a:solidFill>
            <a:srgbClr val="8CAF47"/>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8" name="Oval 7"/>
          <p:cNvSpPr/>
          <p:nvPr/>
        </p:nvSpPr>
        <p:spPr>
          <a:xfrm>
            <a:off x="3068290" y="4038600"/>
            <a:ext cx="592838" cy="592838"/>
          </a:xfrm>
          <a:prstGeom prst="ellipse">
            <a:avLst/>
          </a:prstGeom>
          <a:solidFill>
            <a:srgbClr val="8CAF47"/>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9" name="Oval 8"/>
          <p:cNvSpPr/>
          <p:nvPr/>
        </p:nvSpPr>
        <p:spPr>
          <a:xfrm>
            <a:off x="4010038" y="4038600"/>
            <a:ext cx="592838" cy="592838"/>
          </a:xfrm>
          <a:prstGeom prst="ellipse">
            <a:avLst/>
          </a:prstGeom>
          <a:solidFill>
            <a:srgbClr val="8CAF47"/>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0" name="Oval 9"/>
          <p:cNvSpPr/>
          <p:nvPr/>
        </p:nvSpPr>
        <p:spPr>
          <a:xfrm>
            <a:off x="4951786" y="4038600"/>
            <a:ext cx="592838" cy="592838"/>
          </a:xfrm>
          <a:prstGeom prst="ellipse">
            <a:avLst/>
          </a:prstGeom>
          <a:solidFill>
            <a:srgbClr val="8CAF47"/>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1" name="Oval 10"/>
          <p:cNvSpPr/>
          <p:nvPr/>
        </p:nvSpPr>
        <p:spPr>
          <a:xfrm>
            <a:off x="5893535" y="4038600"/>
            <a:ext cx="592838" cy="592838"/>
          </a:xfrm>
          <a:prstGeom prst="ellipse">
            <a:avLst/>
          </a:prstGeom>
          <a:solidFill>
            <a:srgbClr val="8CAF47"/>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2" name="Oval 11"/>
          <p:cNvSpPr/>
          <p:nvPr/>
        </p:nvSpPr>
        <p:spPr>
          <a:xfrm>
            <a:off x="1657212" y="4754946"/>
            <a:ext cx="592838" cy="592838"/>
          </a:xfrm>
          <a:prstGeom prst="ellipse">
            <a:avLst/>
          </a:prstGeom>
          <a:solidFill>
            <a:srgbClr val="8CAF47"/>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3" name="Oval 12"/>
          <p:cNvSpPr/>
          <p:nvPr/>
        </p:nvSpPr>
        <p:spPr>
          <a:xfrm>
            <a:off x="2598960" y="4754946"/>
            <a:ext cx="592838" cy="592838"/>
          </a:xfrm>
          <a:prstGeom prst="ellipse">
            <a:avLst/>
          </a:prstGeom>
          <a:solidFill>
            <a:srgbClr val="8CAF47"/>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4" name="Oval 13"/>
          <p:cNvSpPr/>
          <p:nvPr/>
        </p:nvSpPr>
        <p:spPr>
          <a:xfrm>
            <a:off x="3540708" y="4754946"/>
            <a:ext cx="592838" cy="592838"/>
          </a:xfrm>
          <a:prstGeom prst="ellipse">
            <a:avLst/>
          </a:prstGeom>
          <a:solidFill>
            <a:srgbClr val="8CAF47"/>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5" name="Oval 14"/>
          <p:cNvSpPr/>
          <p:nvPr/>
        </p:nvSpPr>
        <p:spPr>
          <a:xfrm>
            <a:off x="4482456" y="4754946"/>
            <a:ext cx="592838" cy="592838"/>
          </a:xfrm>
          <a:prstGeom prst="ellipse">
            <a:avLst/>
          </a:prstGeom>
          <a:solidFill>
            <a:srgbClr val="8CAF47"/>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6" name="Oval 15"/>
          <p:cNvSpPr/>
          <p:nvPr/>
        </p:nvSpPr>
        <p:spPr>
          <a:xfrm>
            <a:off x="5424204" y="4754946"/>
            <a:ext cx="592838" cy="592838"/>
          </a:xfrm>
          <a:prstGeom prst="ellipse">
            <a:avLst/>
          </a:prstGeom>
          <a:solidFill>
            <a:srgbClr val="8CAF47"/>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7" name="Oval 16"/>
          <p:cNvSpPr/>
          <p:nvPr/>
        </p:nvSpPr>
        <p:spPr>
          <a:xfrm>
            <a:off x="6393742" y="4754946"/>
            <a:ext cx="592838" cy="592838"/>
          </a:xfrm>
          <a:prstGeom prst="ellipse">
            <a:avLst/>
          </a:prstGeom>
          <a:solidFill>
            <a:srgbClr val="8CAF47"/>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8" name="Oval 17"/>
          <p:cNvSpPr/>
          <p:nvPr/>
        </p:nvSpPr>
        <p:spPr>
          <a:xfrm>
            <a:off x="1243460" y="4038600"/>
            <a:ext cx="592838" cy="592838"/>
          </a:xfrm>
          <a:prstGeom prst="ellipse">
            <a:avLst/>
          </a:prstGeom>
          <a:solidFill>
            <a:srgbClr val="8CAF47"/>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9" name="Oval 18"/>
          <p:cNvSpPr/>
          <p:nvPr/>
        </p:nvSpPr>
        <p:spPr>
          <a:xfrm>
            <a:off x="774130" y="4754946"/>
            <a:ext cx="592838" cy="592838"/>
          </a:xfrm>
          <a:prstGeom prst="ellipse">
            <a:avLst/>
          </a:prstGeom>
          <a:solidFill>
            <a:srgbClr val="8CAF47"/>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0" name="Oval 19"/>
          <p:cNvSpPr/>
          <p:nvPr/>
        </p:nvSpPr>
        <p:spPr>
          <a:xfrm>
            <a:off x="6804406" y="4038600"/>
            <a:ext cx="592838" cy="592838"/>
          </a:xfrm>
          <a:prstGeom prst="ellipse">
            <a:avLst/>
          </a:prstGeom>
          <a:solidFill>
            <a:srgbClr val="8CAF47"/>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1" name="Oval 20"/>
          <p:cNvSpPr/>
          <p:nvPr/>
        </p:nvSpPr>
        <p:spPr>
          <a:xfrm>
            <a:off x="7746154" y="4038600"/>
            <a:ext cx="592838" cy="592838"/>
          </a:xfrm>
          <a:prstGeom prst="ellipse">
            <a:avLst/>
          </a:prstGeom>
          <a:solidFill>
            <a:srgbClr val="8CAF47"/>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2" name="Oval 21"/>
          <p:cNvSpPr/>
          <p:nvPr/>
        </p:nvSpPr>
        <p:spPr>
          <a:xfrm>
            <a:off x="7276823" y="4754946"/>
            <a:ext cx="592838" cy="592838"/>
          </a:xfrm>
          <a:prstGeom prst="ellipse">
            <a:avLst/>
          </a:prstGeom>
          <a:solidFill>
            <a:srgbClr val="8CAF47"/>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3" name="Oval 22"/>
          <p:cNvSpPr/>
          <p:nvPr/>
        </p:nvSpPr>
        <p:spPr>
          <a:xfrm>
            <a:off x="8246361" y="4754946"/>
            <a:ext cx="592838" cy="592838"/>
          </a:xfrm>
          <a:prstGeom prst="ellipse">
            <a:avLst/>
          </a:prstGeom>
          <a:solidFill>
            <a:srgbClr val="8CAF47"/>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4" name="Oval 23"/>
          <p:cNvSpPr/>
          <p:nvPr/>
        </p:nvSpPr>
        <p:spPr>
          <a:xfrm>
            <a:off x="1187882" y="5421889"/>
            <a:ext cx="592838" cy="592838"/>
          </a:xfrm>
          <a:prstGeom prst="ellipse">
            <a:avLst/>
          </a:prstGeom>
          <a:solidFill>
            <a:srgbClr val="8CAF47"/>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5" name="Oval 24"/>
          <p:cNvSpPr/>
          <p:nvPr/>
        </p:nvSpPr>
        <p:spPr>
          <a:xfrm>
            <a:off x="2129630" y="5421889"/>
            <a:ext cx="592838" cy="592838"/>
          </a:xfrm>
          <a:prstGeom prst="ellipse">
            <a:avLst/>
          </a:prstGeom>
          <a:solidFill>
            <a:srgbClr val="8CAF47"/>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6" name="Oval 25"/>
          <p:cNvSpPr/>
          <p:nvPr/>
        </p:nvSpPr>
        <p:spPr>
          <a:xfrm>
            <a:off x="3071378" y="5421889"/>
            <a:ext cx="592838" cy="592838"/>
          </a:xfrm>
          <a:prstGeom prst="ellipse">
            <a:avLst/>
          </a:prstGeom>
          <a:solidFill>
            <a:srgbClr val="8CAF47"/>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7" name="Oval 26"/>
          <p:cNvSpPr/>
          <p:nvPr/>
        </p:nvSpPr>
        <p:spPr>
          <a:xfrm>
            <a:off x="4013126" y="5421889"/>
            <a:ext cx="592838" cy="592838"/>
          </a:xfrm>
          <a:prstGeom prst="ellipse">
            <a:avLst/>
          </a:prstGeom>
          <a:solidFill>
            <a:srgbClr val="8CAF47"/>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8" name="Oval 27"/>
          <p:cNvSpPr/>
          <p:nvPr/>
        </p:nvSpPr>
        <p:spPr>
          <a:xfrm>
            <a:off x="4954874" y="5421889"/>
            <a:ext cx="592838" cy="592838"/>
          </a:xfrm>
          <a:prstGeom prst="ellipse">
            <a:avLst/>
          </a:prstGeom>
          <a:solidFill>
            <a:srgbClr val="8CAF47"/>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9" name="Oval 28"/>
          <p:cNvSpPr/>
          <p:nvPr/>
        </p:nvSpPr>
        <p:spPr>
          <a:xfrm>
            <a:off x="5924411" y="5421889"/>
            <a:ext cx="592838" cy="592838"/>
          </a:xfrm>
          <a:prstGeom prst="ellipse">
            <a:avLst/>
          </a:prstGeom>
          <a:solidFill>
            <a:srgbClr val="8CAF47"/>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30" name="Oval 29"/>
          <p:cNvSpPr/>
          <p:nvPr/>
        </p:nvSpPr>
        <p:spPr>
          <a:xfrm>
            <a:off x="304800" y="5421889"/>
            <a:ext cx="592838" cy="592838"/>
          </a:xfrm>
          <a:prstGeom prst="ellipse">
            <a:avLst/>
          </a:prstGeom>
          <a:solidFill>
            <a:srgbClr val="8CAF47"/>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31" name="Oval 30"/>
          <p:cNvSpPr/>
          <p:nvPr/>
        </p:nvSpPr>
        <p:spPr>
          <a:xfrm>
            <a:off x="6807493" y="5421889"/>
            <a:ext cx="592838" cy="592838"/>
          </a:xfrm>
          <a:prstGeom prst="ellipse">
            <a:avLst/>
          </a:prstGeom>
          <a:solidFill>
            <a:srgbClr val="8CAF47"/>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32" name="Oval 31"/>
          <p:cNvSpPr/>
          <p:nvPr/>
        </p:nvSpPr>
        <p:spPr>
          <a:xfrm>
            <a:off x="7777031" y="5421889"/>
            <a:ext cx="592838" cy="592838"/>
          </a:xfrm>
          <a:prstGeom prst="ellipse">
            <a:avLst/>
          </a:prstGeom>
          <a:solidFill>
            <a:srgbClr val="8CAF47"/>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33" name="Oval 32"/>
          <p:cNvSpPr/>
          <p:nvPr/>
        </p:nvSpPr>
        <p:spPr>
          <a:xfrm>
            <a:off x="1627492" y="6036892"/>
            <a:ext cx="592838" cy="592838"/>
          </a:xfrm>
          <a:prstGeom prst="ellipse">
            <a:avLst/>
          </a:prstGeom>
          <a:solidFill>
            <a:srgbClr val="8CAF47"/>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34" name="Oval 33"/>
          <p:cNvSpPr/>
          <p:nvPr/>
        </p:nvSpPr>
        <p:spPr>
          <a:xfrm>
            <a:off x="2569240" y="6036892"/>
            <a:ext cx="592838" cy="592838"/>
          </a:xfrm>
          <a:prstGeom prst="ellipse">
            <a:avLst/>
          </a:prstGeom>
          <a:solidFill>
            <a:srgbClr val="8CAF47"/>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35" name="Oval 34"/>
          <p:cNvSpPr/>
          <p:nvPr/>
        </p:nvSpPr>
        <p:spPr>
          <a:xfrm>
            <a:off x="3510988" y="6036892"/>
            <a:ext cx="592838" cy="592838"/>
          </a:xfrm>
          <a:prstGeom prst="ellipse">
            <a:avLst/>
          </a:prstGeom>
          <a:solidFill>
            <a:srgbClr val="8CAF47"/>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36" name="Oval 35"/>
          <p:cNvSpPr/>
          <p:nvPr/>
        </p:nvSpPr>
        <p:spPr>
          <a:xfrm>
            <a:off x="4452736" y="6036892"/>
            <a:ext cx="592838" cy="592838"/>
          </a:xfrm>
          <a:prstGeom prst="ellipse">
            <a:avLst/>
          </a:prstGeom>
          <a:solidFill>
            <a:srgbClr val="8CAF47"/>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37" name="Oval 36"/>
          <p:cNvSpPr/>
          <p:nvPr/>
        </p:nvSpPr>
        <p:spPr>
          <a:xfrm>
            <a:off x="5394484" y="6036892"/>
            <a:ext cx="592838" cy="592838"/>
          </a:xfrm>
          <a:prstGeom prst="ellipse">
            <a:avLst/>
          </a:prstGeom>
          <a:solidFill>
            <a:srgbClr val="8CAF47"/>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38" name="Oval 37"/>
          <p:cNvSpPr/>
          <p:nvPr/>
        </p:nvSpPr>
        <p:spPr>
          <a:xfrm>
            <a:off x="6364022" y="6036892"/>
            <a:ext cx="592838" cy="592838"/>
          </a:xfrm>
          <a:prstGeom prst="ellipse">
            <a:avLst/>
          </a:prstGeom>
          <a:solidFill>
            <a:srgbClr val="8CAF47"/>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39" name="Oval 38"/>
          <p:cNvSpPr/>
          <p:nvPr/>
        </p:nvSpPr>
        <p:spPr>
          <a:xfrm>
            <a:off x="744410" y="6036892"/>
            <a:ext cx="592838" cy="592838"/>
          </a:xfrm>
          <a:prstGeom prst="ellipse">
            <a:avLst/>
          </a:prstGeom>
          <a:solidFill>
            <a:srgbClr val="8CAF47"/>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40" name="Oval 39"/>
          <p:cNvSpPr/>
          <p:nvPr/>
        </p:nvSpPr>
        <p:spPr>
          <a:xfrm>
            <a:off x="7247103" y="6036892"/>
            <a:ext cx="592838" cy="592838"/>
          </a:xfrm>
          <a:prstGeom prst="ellipse">
            <a:avLst/>
          </a:prstGeom>
          <a:solidFill>
            <a:srgbClr val="8CAF47"/>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41" name="Oval 40"/>
          <p:cNvSpPr/>
          <p:nvPr/>
        </p:nvSpPr>
        <p:spPr>
          <a:xfrm>
            <a:off x="8216641" y="6036892"/>
            <a:ext cx="592838" cy="592838"/>
          </a:xfrm>
          <a:prstGeom prst="ellipse">
            <a:avLst/>
          </a:prstGeom>
          <a:solidFill>
            <a:srgbClr val="8CAF47"/>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42" name="Oval 41"/>
          <p:cNvSpPr/>
          <p:nvPr/>
        </p:nvSpPr>
        <p:spPr>
          <a:xfrm>
            <a:off x="283460" y="4066361"/>
            <a:ext cx="592838" cy="592838"/>
          </a:xfrm>
          <a:prstGeom prst="ellipse">
            <a:avLst/>
          </a:prstGeom>
          <a:solidFill>
            <a:srgbClr val="8CAF47"/>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Tree>
    <p:extLst>
      <p:ext uri="{BB962C8B-B14F-4D97-AF65-F5344CB8AC3E}">
        <p14:creationId xmlns:p14="http://schemas.microsoft.com/office/powerpoint/2010/main" val="3183038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23" y="897629"/>
            <a:ext cx="8799167" cy="4946646"/>
          </a:xfrm>
          <a:prstGeom prst="rect">
            <a:avLst/>
          </a:prstGeom>
          <a:noFill/>
          <a:ln>
            <a:solidFill>
              <a:schemeClr val="bg1"/>
            </a:solidFill>
          </a:ln>
          <a:effectLst>
            <a:outerShdw blurRad="228600" dist="127000" dir="540000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303346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AEA\2012\glue red bkgd.jpg"/>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53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4864"/>
            <a:ext cx="9144000" cy="6848272"/>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12"/>
          <p:cNvSpPr txBox="1">
            <a:spLocks/>
          </p:cNvSpPr>
          <p:nvPr/>
        </p:nvSpPr>
        <p:spPr>
          <a:xfrm>
            <a:off x="685800" y="4121156"/>
            <a:ext cx="8928100" cy="1593844"/>
          </a:xfrm>
          <a:prstGeom prst="rect">
            <a:avLst/>
          </a:prstGeom>
        </p:spPr>
        <p:txBody>
          <a:bodyPr>
            <a:noAutofit/>
          </a:bodyPr>
          <a:lstStyle>
            <a:lvl1pPr marL="0" indent="0" algn="l" defTabSz="457200" rtl="0" eaLnBrk="1" latinLnBrk="0" hangingPunct="1">
              <a:spcBef>
                <a:spcPct val="20000"/>
              </a:spcBef>
              <a:buFontTx/>
              <a:buNone/>
              <a:defRPr sz="4000" kern="1200">
                <a:solidFill>
                  <a:schemeClr val="tx1"/>
                </a:solidFill>
                <a:latin typeface="+mn-lt"/>
                <a:ea typeface="+mn-ea"/>
                <a:cs typeface="+mn-cs"/>
              </a:defRPr>
            </a:lvl1pPr>
            <a:lvl2pPr marL="742950" indent="-285750" algn="l" defTabSz="457200" rtl="0" eaLnBrk="1" latinLnBrk="0" hangingPunct="1">
              <a:spcBef>
                <a:spcPct val="20000"/>
              </a:spcBef>
              <a:buFont typeface="Wingdings" charset="2"/>
              <a:buChar char="ü"/>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ü"/>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ü"/>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ü"/>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ts val="12000"/>
              </a:lnSpc>
            </a:pPr>
            <a:r>
              <a:rPr lang="en-US" sz="11500" b="1" dirty="0" smtClean="0">
                <a:latin typeface="Neutraface Text Bold Alt" pitchFamily="50" charset="0"/>
                <a:cs typeface="Futura Std Heavy"/>
              </a:rPr>
              <a:t>Audience</a:t>
            </a:r>
            <a:endParaRPr lang="en-US" sz="11500" b="1" dirty="0">
              <a:latin typeface="Neutraface Text Bold Alt" pitchFamily="50" charset="0"/>
              <a:cs typeface="Futura Std Heavy"/>
            </a:endParaRPr>
          </a:p>
        </p:txBody>
      </p:sp>
    </p:spTree>
    <p:extLst>
      <p:ext uri="{BB962C8B-B14F-4D97-AF65-F5344CB8AC3E}">
        <p14:creationId xmlns:p14="http://schemas.microsoft.com/office/powerpoint/2010/main" val="3635426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lstStyle/>
          <a:p>
            <a:r>
              <a:rPr lang="en-US" dirty="0" smtClean="0"/>
              <a:t>Find out </a:t>
            </a:r>
            <a:br>
              <a:rPr lang="en-US" dirty="0" smtClean="0"/>
            </a:br>
            <a:r>
              <a:rPr lang="en-US" dirty="0" smtClean="0"/>
              <a:t>what they know.</a:t>
            </a:r>
            <a:endParaRPr lang="en-US" dirty="0"/>
          </a:p>
        </p:txBody>
      </p:sp>
    </p:spTree>
    <p:extLst>
      <p:ext uri="{BB962C8B-B14F-4D97-AF65-F5344CB8AC3E}">
        <p14:creationId xmlns:p14="http://schemas.microsoft.com/office/powerpoint/2010/main" val="11777103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3032125" y="1517650"/>
            <a:ext cx="4740275" cy="1790700"/>
          </a:xfrm>
        </p:spPr>
        <p:txBody>
          <a:bodyPr>
            <a:noAutofit/>
          </a:bodyPr>
          <a:lstStyle/>
          <a:p>
            <a:r>
              <a:rPr lang="en-US" b="1" dirty="0" smtClean="0"/>
              <a:t>Adjust</a:t>
            </a:r>
            <a:r>
              <a:rPr lang="en-US" dirty="0" smtClean="0"/>
              <a:t> </a:t>
            </a:r>
            <a:br>
              <a:rPr lang="en-US" dirty="0" smtClean="0"/>
            </a:br>
            <a:r>
              <a:rPr lang="en-US" dirty="0" smtClean="0"/>
              <a:t>difficulty of content.</a:t>
            </a:r>
            <a:endParaRPr lang="en-US" dirty="0"/>
          </a:p>
        </p:txBody>
      </p:sp>
    </p:spTree>
    <p:extLst>
      <p:ext uri="{BB962C8B-B14F-4D97-AF65-F5344CB8AC3E}">
        <p14:creationId xmlns:p14="http://schemas.microsoft.com/office/powerpoint/2010/main" val="10126090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Stephanie\Downloads\iStock_000016430947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10305208"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3657600" y="4801140"/>
            <a:ext cx="5486399" cy="1294860"/>
          </a:xfrm>
        </p:spPr>
        <p:txBody>
          <a:bodyPr/>
          <a:lstStyle/>
          <a:p>
            <a:r>
              <a:rPr lang="en-US" dirty="0" smtClean="0"/>
              <a:t>Insert activities</a:t>
            </a:r>
            <a:endParaRPr lang="en-US" dirty="0"/>
          </a:p>
        </p:txBody>
      </p:sp>
    </p:spTree>
    <p:extLst>
      <p:ext uri="{BB962C8B-B14F-4D97-AF65-F5344CB8AC3E}">
        <p14:creationId xmlns:p14="http://schemas.microsoft.com/office/powerpoint/2010/main" val="25605369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53039" y="294477"/>
            <a:ext cx="8229600" cy="2215991"/>
          </a:xfrm>
          <a:prstGeom prst="rect">
            <a:avLst/>
          </a:prstGeom>
          <a:noFill/>
        </p:spPr>
        <p:txBody>
          <a:bodyPr wrap="square" rtlCol="0">
            <a:spAutoFit/>
          </a:bodyPr>
          <a:lstStyle/>
          <a:p>
            <a:pPr defTabSz="457200"/>
            <a:r>
              <a:rPr lang="en-US" sz="13800" b="1" dirty="0" smtClean="0">
                <a:solidFill>
                  <a:prstClr val="white"/>
                </a:solidFill>
                <a:latin typeface="Futura Std Book" pitchFamily="34" charset="0"/>
              </a:rPr>
              <a:t>4P &amp; 2A</a:t>
            </a:r>
            <a:endParaRPr lang="en-US" sz="13800" b="1" dirty="0">
              <a:solidFill>
                <a:prstClr val="white"/>
              </a:solidFill>
              <a:latin typeface="Futura Std Book" pitchFamily="34" charset="0"/>
            </a:endParaRPr>
          </a:p>
        </p:txBody>
      </p:sp>
      <p:grpSp>
        <p:nvGrpSpPr>
          <p:cNvPr id="2" name="Group 1"/>
          <p:cNvGrpSpPr/>
          <p:nvPr/>
        </p:nvGrpSpPr>
        <p:grpSpPr>
          <a:xfrm>
            <a:off x="956729" y="2428077"/>
            <a:ext cx="3352800" cy="3802797"/>
            <a:chOff x="956729" y="2428077"/>
            <a:chExt cx="3352800" cy="3802797"/>
          </a:xfrm>
        </p:grpSpPr>
        <p:sp>
          <p:nvSpPr>
            <p:cNvPr id="4" name="TextBox 3"/>
            <p:cNvSpPr txBox="1"/>
            <p:nvPr/>
          </p:nvSpPr>
          <p:spPr>
            <a:xfrm>
              <a:off x="956729" y="2428077"/>
              <a:ext cx="3352800" cy="830997"/>
            </a:xfrm>
            <a:prstGeom prst="rect">
              <a:avLst/>
            </a:prstGeom>
            <a:noFill/>
          </p:spPr>
          <p:txBody>
            <a:bodyPr wrap="square" rtlCol="0">
              <a:spAutoFit/>
            </a:bodyPr>
            <a:lstStyle/>
            <a:p>
              <a:pPr defTabSz="457200"/>
              <a:r>
                <a:rPr lang="en-US" sz="4800" dirty="0" smtClean="0">
                  <a:solidFill>
                    <a:prstClr val="white"/>
                  </a:solidFill>
                  <a:latin typeface="Futura Std Book" pitchFamily="34" charset="0"/>
                </a:rPr>
                <a:t>Prep</a:t>
              </a:r>
            </a:p>
          </p:txBody>
        </p:sp>
        <p:sp>
          <p:nvSpPr>
            <p:cNvPr id="5" name="TextBox 4"/>
            <p:cNvSpPr txBox="1"/>
            <p:nvPr/>
          </p:nvSpPr>
          <p:spPr>
            <a:xfrm>
              <a:off x="956729" y="3418677"/>
              <a:ext cx="3352800" cy="830997"/>
            </a:xfrm>
            <a:prstGeom prst="rect">
              <a:avLst/>
            </a:prstGeom>
            <a:noFill/>
          </p:spPr>
          <p:txBody>
            <a:bodyPr wrap="square" rtlCol="0">
              <a:spAutoFit/>
            </a:bodyPr>
            <a:lstStyle/>
            <a:p>
              <a:pPr defTabSz="457200"/>
              <a:r>
                <a:rPr lang="en-US" sz="4800" dirty="0" smtClean="0">
                  <a:solidFill>
                    <a:prstClr val="white"/>
                  </a:solidFill>
                  <a:latin typeface="Futura Std Book" pitchFamily="34" charset="0"/>
                </a:rPr>
                <a:t>Pace</a:t>
              </a:r>
            </a:p>
          </p:txBody>
        </p:sp>
        <p:sp>
          <p:nvSpPr>
            <p:cNvPr id="6" name="TextBox 5"/>
            <p:cNvSpPr txBox="1"/>
            <p:nvPr/>
          </p:nvSpPr>
          <p:spPr>
            <a:xfrm>
              <a:off x="956729" y="4409277"/>
              <a:ext cx="3352800" cy="830997"/>
            </a:xfrm>
            <a:prstGeom prst="rect">
              <a:avLst/>
            </a:prstGeom>
            <a:noFill/>
          </p:spPr>
          <p:txBody>
            <a:bodyPr wrap="square" rtlCol="0">
              <a:spAutoFit/>
            </a:bodyPr>
            <a:lstStyle/>
            <a:p>
              <a:pPr defTabSz="457200"/>
              <a:r>
                <a:rPr lang="en-US" sz="4800" dirty="0" smtClean="0">
                  <a:solidFill>
                    <a:prstClr val="white"/>
                  </a:solidFill>
                  <a:latin typeface="Futura Std Book" pitchFamily="34" charset="0"/>
                </a:rPr>
                <a:t>Personal</a:t>
              </a:r>
            </a:p>
          </p:txBody>
        </p:sp>
        <p:sp>
          <p:nvSpPr>
            <p:cNvPr id="7" name="TextBox 6"/>
            <p:cNvSpPr txBox="1"/>
            <p:nvPr/>
          </p:nvSpPr>
          <p:spPr>
            <a:xfrm>
              <a:off x="956729" y="5399877"/>
              <a:ext cx="3352800" cy="830997"/>
            </a:xfrm>
            <a:prstGeom prst="rect">
              <a:avLst/>
            </a:prstGeom>
            <a:noFill/>
          </p:spPr>
          <p:txBody>
            <a:bodyPr wrap="square" rtlCol="0">
              <a:spAutoFit/>
            </a:bodyPr>
            <a:lstStyle/>
            <a:p>
              <a:pPr defTabSz="457200"/>
              <a:r>
                <a:rPr lang="en-US" sz="4800" dirty="0" smtClean="0">
                  <a:solidFill>
                    <a:prstClr val="white"/>
                  </a:solidFill>
                  <a:latin typeface="Futura Std Book" pitchFamily="34" charset="0"/>
                </a:rPr>
                <a:t>Pose</a:t>
              </a:r>
            </a:p>
          </p:txBody>
        </p:sp>
      </p:grpSp>
      <p:grpSp>
        <p:nvGrpSpPr>
          <p:cNvPr id="10" name="Group 9"/>
          <p:cNvGrpSpPr/>
          <p:nvPr/>
        </p:nvGrpSpPr>
        <p:grpSpPr>
          <a:xfrm>
            <a:off x="5758439" y="2428077"/>
            <a:ext cx="3352800" cy="1821597"/>
            <a:chOff x="5758439" y="2428077"/>
            <a:chExt cx="3352800" cy="1821597"/>
          </a:xfrm>
        </p:grpSpPr>
        <p:sp>
          <p:nvSpPr>
            <p:cNvPr id="8" name="TextBox 7"/>
            <p:cNvSpPr txBox="1"/>
            <p:nvPr/>
          </p:nvSpPr>
          <p:spPr>
            <a:xfrm>
              <a:off x="5758439" y="2428077"/>
              <a:ext cx="3352800" cy="830997"/>
            </a:xfrm>
            <a:prstGeom prst="rect">
              <a:avLst/>
            </a:prstGeom>
            <a:noFill/>
          </p:spPr>
          <p:txBody>
            <a:bodyPr wrap="square" rtlCol="0">
              <a:spAutoFit/>
            </a:bodyPr>
            <a:lstStyle/>
            <a:p>
              <a:pPr defTabSz="457200"/>
              <a:r>
                <a:rPr lang="en-US" sz="4800" dirty="0" smtClean="0">
                  <a:solidFill>
                    <a:prstClr val="white"/>
                  </a:solidFill>
                  <a:latin typeface="Futura Std Book" pitchFamily="34" charset="0"/>
                </a:rPr>
                <a:t>Audience</a:t>
              </a:r>
            </a:p>
          </p:txBody>
        </p:sp>
        <p:sp>
          <p:nvSpPr>
            <p:cNvPr id="9" name="TextBox 8"/>
            <p:cNvSpPr txBox="1"/>
            <p:nvPr/>
          </p:nvSpPr>
          <p:spPr>
            <a:xfrm>
              <a:off x="5758439" y="3418677"/>
              <a:ext cx="3352800" cy="830997"/>
            </a:xfrm>
            <a:prstGeom prst="rect">
              <a:avLst/>
            </a:prstGeom>
            <a:noFill/>
          </p:spPr>
          <p:txBody>
            <a:bodyPr wrap="square" rtlCol="0">
              <a:spAutoFit/>
            </a:bodyPr>
            <a:lstStyle/>
            <a:p>
              <a:pPr defTabSz="457200"/>
              <a:r>
                <a:rPr lang="en-US" sz="4800" dirty="0" smtClean="0">
                  <a:solidFill>
                    <a:prstClr val="white"/>
                  </a:solidFill>
                  <a:latin typeface="Futura Std Book" pitchFamily="34" charset="0"/>
                </a:rPr>
                <a:t>All Hell</a:t>
              </a:r>
            </a:p>
          </p:txBody>
        </p:sp>
      </p:grpSp>
    </p:spTree>
    <p:extLst>
      <p:ext uri="{BB962C8B-B14F-4D97-AF65-F5344CB8AC3E}">
        <p14:creationId xmlns:p14="http://schemas.microsoft.com/office/powerpoint/2010/main" val="3992583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descr="C:\Users\Stephanie\Downloads\iStock_000018251209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0"/>
            <a:ext cx="10305206"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Title 3"/>
          <p:cNvSpPr txBox="1">
            <a:spLocks/>
          </p:cNvSpPr>
          <p:nvPr/>
        </p:nvSpPr>
        <p:spPr>
          <a:xfrm>
            <a:off x="3657600" y="4801140"/>
            <a:ext cx="6198725" cy="1294860"/>
          </a:xfrm>
          <a:prstGeom prst="rect">
            <a:avLst/>
          </a:prstGeom>
          <a:solidFill>
            <a:srgbClr val="8E1A22"/>
          </a:solidFill>
          <a:effectLst/>
        </p:spPr>
        <p:txBody>
          <a:bodyPr vert="horz" anchor="ctr" anchorCtr="0"/>
          <a:lstStyle>
            <a:lvl1pPr marL="115888" indent="0" algn="l" defTabSz="457200" rtl="0" eaLnBrk="1" latinLnBrk="0" hangingPunct="1">
              <a:spcBef>
                <a:spcPct val="0"/>
              </a:spcBef>
              <a:buNone/>
              <a:defRPr sz="6000" kern="1200">
                <a:solidFill>
                  <a:srgbClr val="FFFFFF"/>
                </a:solidFill>
                <a:latin typeface="Futura Std Book" pitchFamily="34" charset="0"/>
                <a:ea typeface="+mj-ea"/>
                <a:cs typeface="+mj-cs"/>
              </a:defRPr>
            </a:lvl1pPr>
          </a:lstStyle>
          <a:p>
            <a:pPr marL="115888" marR="0" lvl="0" indent="0" algn="l" defTabSz="4572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dirty="0" smtClean="0">
                <a:ln>
                  <a:noFill/>
                </a:ln>
                <a:solidFill>
                  <a:srgbClr val="FFFFFF"/>
                </a:solidFill>
                <a:effectLst/>
                <a:uLnTx/>
                <a:uFillTx/>
                <a:latin typeface="Futura Std Book" pitchFamily="34" charset="0"/>
                <a:ea typeface="+mj-ea"/>
                <a:cs typeface="+mj-cs"/>
              </a:rPr>
              <a:t>30 sec</a:t>
            </a:r>
            <a:r>
              <a:rPr kumimoji="0" lang="en-US" sz="6000" b="0" i="0" u="none" strike="noStrike" kern="1200" cap="none" spc="0" normalizeH="0" noProof="0" dirty="0" smtClean="0">
                <a:ln>
                  <a:noFill/>
                </a:ln>
                <a:solidFill>
                  <a:srgbClr val="FFFFFF"/>
                </a:solidFill>
                <a:effectLst/>
                <a:uLnTx/>
                <a:uFillTx/>
                <a:latin typeface="Futura Std Book" pitchFamily="34" charset="0"/>
                <a:ea typeface="+mj-ea"/>
                <a:cs typeface="+mj-cs"/>
              </a:rPr>
              <a:t> answers</a:t>
            </a:r>
            <a:endParaRPr kumimoji="0" lang="en-US" sz="6000" b="0" i="0" u="none" strike="noStrike" kern="1200" cap="none" spc="0" normalizeH="0" baseline="0" noProof="0" dirty="0">
              <a:ln>
                <a:noFill/>
              </a:ln>
              <a:solidFill>
                <a:srgbClr val="FFFFFF"/>
              </a:solidFill>
              <a:effectLst/>
              <a:uLnTx/>
              <a:uFillTx/>
              <a:latin typeface="Futura Std Book" pitchFamily="34" charset="0"/>
              <a:ea typeface="+mj-ea"/>
              <a:cs typeface="+mj-cs"/>
            </a:endParaRPr>
          </a:p>
        </p:txBody>
      </p:sp>
    </p:spTree>
    <p:extLst>
      <p:ext uri="{BB962C8B-B14F-4D97-AF65-F5344CB8AC3E}">
        <p14:creationId xmlns:p14="http://schemas.microsoft.com/office/powerpoint/2010/main" val="28233380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3032125" y="1517650"/>
            <a:ext cx="4892675" cy="1790700"/>
          </a:xfrm>
        </p:spPr>
        <p:txBody>
          <a:bodyPr>
            <a:noAutofit/>
          </a:bodyPr>
          <a:lstStyle/>
          <a:p>
            <a:r>
              <a:rPr lang="en-US" dirty="0" smtClean="0"/>
              <a:t>Get comfortable with </a:t>
            </a:r>
            <a:br>
              <a:rPr lang="en-US" dirty="0" smtClean="0"/>
            </a:br>
            <a:r>
              <a:rPr lang="en-US" b="1" dirty="0" smtClean="0"/>
              <a:t>I Don’t Know</a:t>
            </a:r>
            <a:r>
              <a:rPr lang="en-US" dirty="0" smtClean="0"/>
              <a:t>.</a:t>
            </a:r>
            <a:endParaRPr lang="en-US" dirty="0"/>
          </a:p>
        </p:txBody>
      </p:sp>
    </p:spTree>
    <p:extLst>
      <p:ext uri="{BB962C8B-B14F-4D97-AF65-F5344CB8AC3E}">
        <p14:creationId xmlns:p14="http://schemas.microsoft.com/office/powerpoint/2010/main" val="22655056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AEA\2012\glue red bkgd.jpg"/>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53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4864"/>
            <a:ext cx="9144000" cy="6848272"/>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12"/>
          <p:cNvSpPr txBox="1">
            <a:spLocks/>
          </p:cNvSpPr>
          <p:nvPr/>
        </p:nvSpPr>
        <p:spPr>
          <a:xfrm>
            <a:off x="304800" y="3657600"/>
            <a:ext cx="8928100" cy="1593844"/>
          </a:xfrm>
          <a:prstGeom prst="rect">
            <a:avLst/>
          </a:prstGeom>
        </p:spPr>
        <p:txBody>
          <a:bodyPr>
            <a:noAutofit/>
          </a:bodyPr>
          <a:lstStyle>
            <a:lvl1pPr marL="0" indent="0" algn="l" defTabSz="457200" rtl="0" eaLnBrk="1" latinLnBrk="0" hangingPunct="1">
              <a:spcBef>
                <a:spcPct val="20000"/>
              </a:spcBef>
              <a:buFontTx/>
              <a:buNone/>
              <a:defRPr sz="4000" kern="1200">
                <a:solidFill>
                  <a:schemeClr val="tx1"/>
                </a:solidFill>
                <a:latin typeface="+mn-lt"/>
                <a:ea typeface="+mn-ea"/>
                <a:cs typeface="+mn-cs"/>
              </a:defRPr>
            </a:lvl1pPr>
            <a:lvl2pPr marL="742950" indent="-285750" algn="l" defTabSz="457200" rtl="0" eaLnBrk="1" latinLnBrk="0" hangingPunct="1">
              <a:spcBef>
                <a:spcPct val="20000"/>
              </a:spcBef>
              <a:buFont typeface="Wingdings" charset="2"/>
              <a:buChar char="ü"/>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ü"/>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ü"/>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ü"/>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ts val="12000"/>
              </a:lnSpc>
            </a:pPr>
            <a:r>
              <a:rPr lang="en-US" sz="11500" b="1" dirty="0" smtClean="0">
                <a:latin typeface="Neutraface Text Bold Alt" pitchFamily="50" charset="0"/>
                <a:cs typeface="Futura Std Heavy"/>
              </a:rPr>
              <a:t>All Hell Breaks Loose</a:t>
            </a:r>
            <a:endParaRPr lang="en-US" sz="11500" b="1" dirty="0">
              <a:latin typeface="Neutraface Text Bold Alt" pitchFamily="50" charset="0"/>
              <a:cs typeface="Futura Std Heavy"/>
            </a:endParaRPr>
          </a:p>
        </p:txBody>
      </p:sp>
    </p:spTree>
    <p:extLst>
      <p:ext uri="{BB962C8B-B14F-4D97-AF65-F5344CB8AC3E}">
        <p14:creationId xmlns:p14="http://schemas.microsoft.com/office/powerpoint/2010/main" val="16302227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lstStyle/>
          <a:p>
            <a:r>
              <a:rPr lang="en-US" b="1" dirty="0" smtClean="0"/>
              <a:t>Move</a:t>
            </a:r>
            <a:r>
              <a:rPr lang="en-US" dirty="0" smtClean="0"/>
              <a:t> </a:t>
            </a:r>
            <a:br>
              <a:rPr lang="en-US" dirty="0" smtClean="0"/>
            </a:br>
            <a:r>
              <a:rPr lang="en-US" dirty="0" smtClean="0"/>
              <a:t>to an activity.</a:t>
            </a:r>
            <a:endParaRPr lang="en-US" dirty="0"/>
          </a:p>
        </p:txBody>
      </p:sp>
    </p:spTree>
    <p:extLst>
      <p:ext uri="{BB962C8B-B14F-4D97-AF65-F5344CB8AC3E}">
        <p14:creationId xmlns:p14="http://schemas.microsoft.com/office/powerpoint/2010/main" val="9829123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22" y="897629"/>
            <a:ext cx="8794749" cy="4946646"/>
          </a:xfrm>
          <a:prstGeom prst="rect">
            <a:avLst/>
          </a:prstGeom>
          <a:noFill/>
          <a:ln>
            <a:solidFill>
              <a:schemeClr val="bg1"/>
            </a:solidFill>
          </a:ln>
          <a:effectLst>
            <a:outerShdw blurRad="228600" dist="127000" dir="540000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9396416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7345" t="10606" r="7573" b="23737"/>
          <a:stretch/>
        </p:blipFill>
        <p:spPr bwMode="auto">
          <a:xfrm>
            <a:off x="399756" y="2171700"/>
            <a:ext cx="8496887" cy="287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14742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53039" y="294477"/>
            <a:ext cx="8229600" cy="2215991"/>
          </a:xfrm>
          <a:prstGeom prst="rect">
            <a:avLst/>
          </a:prstGeom>
          <a:noFill/>
        </p:spPr>
        <p:txBody>
          <a:bodyPr wrap="square" rtlCol="0">
            <a:spAutoFit/>
          </a:bodyPr>
          <a:lstStyle/>
          <a:p>
            <a:pPr defTabSz="457200"/>
            <a:r>
              <a:rPr lang="en-US" sz="13800" b="1" dirty="0" smtClean="0">
                <a:solidFill>
                  <a:prstClr val="white"/>
                </a:solidFill>
                <a:latin typeface="Futura Std Book" pitchFamily="34" charset="0"/>
              </a:rPr>
              <a:t>4P &amp; 2A</a:t>
            </a:r>
            <a:endParaRPr lang="en-US" sz="13800" b="1" dirty="0">
              <a:solidFill>
                <a:prstClr val="white"/>
              </a:solidFill>
              <a:latin typeface="Futura Std Book" pitchFamily="34" charset="0"/>
            </a:endParaRPr>
          </a:p>
        </p:txBody>
      </p:sp>
      <p:sp>
        <p:nvSpPr>
          <p:cNvPr id="5" name="TextBox 4"/>
          <p:cNvSpPr txBox="1"/>
          <p:nvPr/>
        </p:nvSpPr>
        <p:spPr>
          <a:xfrm>
            <a:off x="956729" y="2428077"/>
            <a:ext cx="3352800" cy="830997"/>
          </a:xfrm>
          <a:prstGeom prst="rect">
            <a:avLst/>
          </a:prstGeom>
          <a:noFill/>
        </p:spPr>
        <p:txBody>
          <a:bodyPr wrap="square" rtlCol="0">
            <a:spAutoFit/>
          </a:bodyPr>
          <a:lstStyle/>
          <a:p>
            <a:pPr defTabSz="457200"/>
            <a:r>
              <a:rPr lang="en-US" sz="4800" dirty="0" smtClean="0">
                <a:solidFill>
                  <a:prstClr val="white"/>
                </a:solidFill>
                <a:latin typeface="Futura Std Book" pitchFamily="34" charset="0"/>
              </a:rPr>
              <a:t>Prep</a:t>
            </a:r>
          </a:p>
        </p:txBody>
      </p:sp>
      <p:sp>
        <p:nvSpPr>
          <p:cNvPr id="6" name="TextBox 5"/>
          <p:cNvSpPr txBox="1"/>
          <p:nvPr/>
        </p:nvSpPr>
        <p:spPr>
          <a:xfrm>
            <a:off x="956729" y="3418677"/>
            <a:ext cx="3352800" cy="830997"/>
          </a:xfrm>
          <a:prstGeom prst="rect">
            <a:avLst/>
          </a:prstGeom>
          <a:noFill/>
        </p:spPr>
        <p:txBody>
          <a:bodyPr wrap="square" rtlCol="0">
            <a:spAutoFit/>
          </a:bodyPr>
          <a:lstStyle/>
          <a:p>
            <a:pPr defTabSz="457200"/>
            <a:r>
              <a:rPr lang="en-US" sz="4800" dirty="0" smtClean="0">
                <a:solidFill>
                  <a:prstClr val="white"/>
                </a:solidFill>
                <a:latin typeface="Futura Std Book" pitchFamily="34" charset="0"/>
              </a:rPr>
              <a:t>Pace</a:t>
            </a:r>
          </a:p>
        </p:txBody>
      </p:sp>
      <p:sp>
        <p:nvSpPr>
          <p:cNvPr id="7" name="TextBox 6"/>
          <p:cNvSpPr txBox="1"/>
          <p:nvPr/>
        </p:nvSpPr>
        <p:spPr>
          <a:xfrm>
            <a:off x="956729" y="4409277"/>
            <a:ext cx="3352800" cy="830997"/>
          </a:xfrm>
          <a:prstGeom prst="rect">
            <a:avLst/>
          </a:prstGeom>
          <a:noFill/>
        </p:spPr>
        <p:txBody>
          <a:bodyPr wrap="square" rtlCol="0">
            <a:spAutoFit/>
          </a:bodyPr>
          <a:lstStyle/>
          <a:p>
            <a:pPr defTabSz="457200"/>
            <a:r>
              <a:rPr lang="en-US" sz="4800" dirty="0" smtClean="0">
                <a:solidFill>
                  <a:prstClr val="white"/>
                </a:solidFill>
                <a:latin typeface="Futura Std Book" pitchFamily="34" charset="0"/>
              </a:rPr>
              <a:t>Personal</a:t>
            </a:r>
          </a:p>
        </p:txBody>
      </p:sp>
      <p:sp>
        <p:nvSpPr>
          <p:cNvPr id="8" name="TextBox 7"/>
          <p:cNvSpPr txBox="1"/>
          <p:nvPr/>
        </p:nvSpPr>
        <p:spPr>
          <a:xfrm>
            <a:off x="956729" y="5399877"/>
            <a:ext cx="3352800" cy="830997"/>
          </a:xfrm>
          <a:prstGeom prst="rect">
            <a:avLst/>
          </a:prstGeom>
          <a:noFill/>
        </p:spPr>
        <p:txBody>
          <a:bodyPr wrap="square" rtlCol="0">
            <a:spAutoFit/>
          </a:bodyPr>
          <a:lstStyle/>
          <a:p>
            <a:pPr defTabSz="457200"/>
            <a:r>
              <a:rPr lang="en-US" sz="4800" dirty="0" smtClean="0">
                <a:solidFill>
                  <a:prstClr val="white"/>
                </a:solidFill>
                <a:latin typeface="Futura Std Book" pitchFamily="34" charset="0"/>
              </a:rPr>
              <a:t>Pose</a:t>
            </a:r>
          </a:p>
        </p:txBody>
      </p:sp>
      <p:sp>
        <p:nvSpPr>
          <p:cNvPr id="9" name="TextBox 8"/>
          <p:cNvSpPr txBox="1"/>
          <p:nvPr/>
        </p:nvSpPr>
        <p:spPr>
          <a:xfrm>
            <a:off x="5758439" y="2428077"/>
            <a:ext cx="3352800" cy="830997"/>
          </a:xfrm>
          <a:prstGeom prst="rect">
            <a:avLst/>
          </a:prstGeom>
          <a:noFill/>
        </p:spPr>
        <p:txBody>
          <a:bodyPr wrap="square" rtlCol="0">
            <a:spAutoFit/>
          </a:bodyPr>
          <a:lstStyle/>
          <a:p>
            <a:pPr defTabSz="457200"/>
            <a:r>
              <a:rPr lang="en-US" sz="4800" dirty="0" smtClean="0">
                <a:solidFill>
                  <a:prstClr val="white"/>
                </a:solidFill>
                <a:latin typeface="Futura Std Book" pitchFamily="34" charset="0"/>
              </a:rPr>
              <a:t>Audience</a:t>
            </a:r>
          </a:p>
        </p:txBody>
      </p:sp>
      <p:sp>
        <p:nvSpPr>
          <p:cNvPr id="10" name="TextBox 9"/>
          <p:cNvSpPr txBox="1"/>
          <p:nvPr/>
        </p:nvSpPr>
        <p:spPr>
          <a:xfrm>
            <a:off x="5758439" y="3418677"/>
            <a:ext cx="3352800" cy="830997"/>
          </a:xfrm>
          <a:prstGeom prst="rect">
            <a:avLst/>
          </a:prstGeom>
          <a:noFill/>
        </p:spPr>
        <p:txBody>
          <a:bodyPr wrap="square" rtlCol="0">
            <a:spAutoFit/>
          </a:bodyPr>
          <a:lstStyle/>
          <a:p>
            <a:pPr defTabSz="457200"/>
            <a:r>
              <a:rPr lang="en-US" sz="4800" dirty="0" smtClean="0">
                <a:solidFill>
                  <a:prstClr val="white"/>
                </a:solidFill>
                <a:latin typeface="Futura Std Book" pitchFamily="34" charset="0"/>
              </a:rPr>
              <a:t>All Hell</a:t>
            </a:r>
          </a:p>
        </p:txBody>
      </p:sp>
    </p:spTree>
    <p:extLst>
      <p:ext uri="{BB962C8B-B14F-4D97-AF65-F5344CB8AC3E}">
        <p14:creationId xmlns:p14="http://schemas.microsoft.com/office/powerpoint/2010/main" val="33789943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AEA\2012\glue red bkgd.jpg"/>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53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4864"/>
            <a:ext cx="9144000" cy="6848272"/>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653039" y="3810000"/>
            <a:ext cx="6890761" cy="2756309"/>
          </a:xfrm>
        </p:spPr>
        <p:txBody>
          <a:bodyPr>
            <a:normAutofit/>
          </a:bodyPr>
          <a:lstStyle/>
          <a:p>
            <a:r>
              <a:rPr lang="en-US" sz="4800" b="1" dirty="0" smtClean="0">
                <a:latin typeface="Futura Std Book" pitchFamily="34" charset="0"/>
              </a:rPr>
              <a:t>p2i.eval.org</a:t>
            </a:r>
          </a:p>
          <a:p>
            <a:r>
              <a:rPr lang="en-US" sz="4800" b="1" dirty="0" smtClean="0">
                <a:latin typeface="Futura Std Book" pitchFamily="34" charset="0"/>
              </a:rPr>
              <a:t>YOUR EMAIL</a:t>
            </a:r>
          </a:p>
        </p:txBody>
      </p:sp>
    </p:spTree>
    <p:extLst>
      <p:ext uri="{BB962C8B-B14F-4D97-AF65-F5344CB8AC3E}">
        <p14:creationId xmlns:p14="http://schemas.microsoft.com/office/powerpoint/2010/main" val="15133054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Picture 2" descr="G:\AEA\2012\glue red bkgd.jpg"/>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53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4864"/>
            <a:ext cx="9144000" cy="6848272"/>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12"/>
          <p:cNvSpPr>
            <a:spLocks noGrp="1"/>
          </p:cNvSpPr>
          <p:nvPr>
            <p:ph idx="1"/>
          </p:nvPr>
        </p:nvSpPr>
        <p:spPr>
          <a:xfrm>
            <a:off x="685800" y="3581400"/>
            <a:ext cx="8928100" cy="1593844"/>
          </a:xfrm>
        </p:spPr>
        <p:txBody>
          <a:bodyPr>
            <a:noAutofit/>
          </a:bodyPr>
          <a:lstStyle/>
          <a:p>
            <a:pPr>
              <a:lnSpc>
                <a:spcPts val="12000"/>
              </a:lnSpc>
            </a:pPr>
            <a:r>
              <a:rPr lang="en-US" sz="11500" b="1" dirty="0" smtClean="0">
                <a:latin typeface="Neutraface Text Bold Alt" pitchFamily="50" charset="0"/>
                <a:cs typeface="Futura Std Heavy"/>
              </a:rPr>
              <a:t>Delivery </a:t>
            </a:r>
            <a:endParaRPr lang="en-US" sz="11500" b="1" dirty="0">
              <a:latin typeface="Neutraface Text Bold Alt" pitchFamily="50" charset="0"/>
              <a:cs typeface="Futura Std Heavy"/>
            </a:endParaRPr>
          </a:p>
        </p:txBody>
      </p:sp>
      <p:sp>
        <p:nvSpPr>
          <p:cNvPr id="3" name="Content Placeholder 12"/>
          <p:cNvSpPr txBox="1">
            <a:spLocks/>
          </p:cNvSpPr>
          <p:nvPr/>
        </p:nvSpPr>
        <p:spPr>
          <a:xfrm>
            <a:off x="3657600" y="4959356"/>
            <a:ext cx="4267200" cy="1593844"/>
          </a:xfrm>
          <a:prstGeom prst="rect">
            <a:avLst/>
          </a:prstGeom>
        </p:spPr>
        <p:txBody>
          <a:bodyPr vert="horz" lIns="91440" tIns="45720" rIns="91440" bIns="45720" rtlCol="0">
            <a:noAutofit/>
          </a:bodyPr>
          <a:lstStyle>
            <a:lvl1pPr marL="0" indent="0" algn="l" defTabSz="457200" rtl="0" eaLnBrk="1" latinLnBrk="0" hangingPunct="1">
              <a:spcBef>
                <a:spcPct val="20000"/>
              </a:spcBef>
              <a:buFontTx/>
              <a:buNone/>
              <a:defRPr sz="4000" kern="1200">
                <a:solidFill>
                  <a:schemeClr val="tx1"/>
                </a:solidFill>
                <a:latin typeface="+mn-lt"/>
                <a:ea typeface="+mn-ea"/>
                <a:cs typeface="+mn-cs"/>
              </a:defRPr>
            </a:lvl1pPr>
            <a:lvl2pPr marL="742950" indent="-285750" algn="l" defTabSz="457200" rtl="0" eaLnBrk="1" latinLnBrk="0" hangingPunct="1">
              <a:spcBef>
                <a:spcPct val="20000"/>
              </a:spcBef>
              <a:buFont typeface="Wingdings" charset="2"/>
              <a:buChar char="ü"/>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ü"/>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ü"/>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ü"/>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ts val="12000"/>
              </a:lnSpc>
            </a:pPr>
            <a:r>
              <a:rPr lang="en-US" sz="11500" b="1" dirty="0" smtClean="0">
                <a:latin typeface="Neutraface Text Bold Alt" pitchFamily="50" charset="0"/>
                <a:cs typeface="Futura Std Heavy"/>
              </a:rPr>
              <a:t>Glue</a:t>
            </a:r>
            <a:endParaRPr lang="en-US" sz="11500" b="1" dirty="0">
              <a:latin typeface="Neutraface Text Bold Alt" pitchFamily="50" charset="0"/>
              <a:cs typeface="Futura Std Heavy"/>
            </a:endParaRPr>
          </a:p>
        </p:txBody>
      </p:sp>
    </p:spTree>
    <p:extLst>
      <p:ext uri="{BB962C8B-B14F-4D97-AF65-F5344CB8AC3E}">
        <p14:creationId xmlns:p14="http://schemas.microsoft.com/office/powerpoint/2010/main" val="1266932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AEA\2012\glue red bkgd.jpg"/>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53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4864"/>
            <a:ext cx="9144000" cy="6848272"/>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12"/>
          <p:cNvSpPr txBox="1">
            <a:spLocks/>
          </p:cNvSpPr>
          <p:nvPr/>
        </p:nvSpPr>
        <p:spPr>
          <a:xfrm>
            <a:off x="685800" y="4121156"/>
            <a:ext cx="8928100" cy="1593844"/>
          </a:xfrm>
          <a:prstGeom prst="rect">
            <a:avLst/>
          </a:prstGeom>
        </p:spPr>
        <p:txBody>
          <a:bodyPr>
            <a:noAutofit/>
          </a:bodyPr>
          <a:lstStyle>
            <a:lvl1pPr marL="0" indent="0" algn="l" defTabSz="457200" rtl="0" eaLnBrk="1" latinLnBrk="0" hangingPunct="1">
              <a:spcBef>
                <a:spcPct val="20000"/>
              </a:spcBef>
              <a:buFontTx/>
              <a:buNone/>
              <a:defRPr sz="4000" kern="1200">
                <a:solidFill>
                  <a:schemeClr val="tx1"/>
                </a:solidFill>
                <a:latin typeface="+mn-lt"/>
                <a:ea typeface="+mn-ea"/>
                <a:cs typeface="+mn-cs"/>
              </a:defRPr>
            </a:lvl1pPr>
            <a:lvl2pPr marL="742950" indent="-285750" algn="l" defTabSz="457200" rtl="0" eaLnBrk="1" latinLnBrk="0" hangingPunct="1">
              <a:spcBef>
                <a:spcPct val="20000"/>
              </a:spcBef>
              <a:buFont typeface="Wingdings" charset="2"/>
              <a:buChar char="ü"/>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ü"/>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ü"/>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ü"/>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ts val="12000"/>
              </a:lnSpc>
            </a:pPr>
            <a:r>
              <a:rPr lang="en-US" sz="11500" b="1" dirty="0" smtClean="0">
                <a:latin typeface="Neutraface Text Bold Alt" pitchFamily="50" charset="0"/>
                <a:cs typeface="Futura Std Heavy"/>
              </a:rPr>
              <a:t>Prep</a:t>
            </a:r>
            <a:endParaRPr lang="en-US" sz="11500" b="1" dirty="0">
              <a:latin typeface="Neutraface Text Bold Alt" pitchFamily="50" charset="0"/>
              <a:cs typeface="Futura Std Heavy"/>
            </a:endParaRPr>
          </a:p>
        </p:txBody>
      </p:sp>
    </p:spTree>
    <p:extLst>
      <p:ext uri="{BB962C8B-B14F-4D97-AF65-F5344CB8AC3E}">
        <p14:creationId xmlns:p14="http://schemas.microsoft.com/office/powerpoint/2010/main" val="15264184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3032125" y="1517650"/>
            <a:ext cx="4968875" cy="1816100"/>
          </a:xfrm>
        </p:spPr>
        <p:txBody>
          <a:bodyPr>
            <a:noAutofit/>
          </a:bodyPr>
          <a:lstStyle/>
          <a:p>
            <a:r>
              <a:rPr lang="en-US" b="1" dirty="0"/>
              <a:t>PRACTICE</a:t>
            </a:r>
            <a:r>
              <a:rPr lang="en-US" dirty="0"/>
              <a:t>. </a:t>
            </a:r>
            <a:r>
              <a:rPr lang="en-US" dirty="0" smtClean="0"/>
              <a:t/>
            </a:r>
            <a:br>
              <a:rPr lang="en-US" dirty="0" smtClean="0"/>
            </a:br>
            <a:r>
              <a:rPr lang="en-US" dirty="0" smtClean="0"/>
              <a:t>Practice </a:t>
            </a:r>
            <a:r>
              <a:rPr lang="en-US" dirty="0"/>
              <a:t>your presentation </a:t>
            </a:r>
            <a:r>
              <a:rPr lang="en-US" dirty="0" smtClean="0"/>
              <a:t/>
            </a:r>
            <a:br>
              <a:rPr lang="en-US" dirty="0" smtClean="0"/>
            </a:br>
            <a:r>
              <a:rPr lang="en-US" dirty="0" smtClean="0"/>
              <a:t>(</a:t>
            </a:r>
            <a:r>
              <a:rPr lang="en-US" dirty="0"/>
              <a:t>out loud) </a:t>
            </a:r>
            <a:r>
              <a:rPr lang="en-US" dirty="0" smtClean="0"/>
              <a:t/>
            </a:r>
            <a:br>
              <a:rPr lang="en-US" dirty="0" smtClean="0"/>
            </a:br>
            <a:r>
              <a:rPr lang="en-US" dirty="0" smtClean="0"/>
              <a:t>before </a:t>
            </a:r>
            <a:r>
              <a:rPr lang="en-US" dirty="0"/>
              <a:t>you present. </a:t>
            </a:r>
          </a:p>
        </p:txBody>
      </p:sp>
    </p:spTree>
    <p:extLst>
      <p:ext uri="{BB962C8B-B14F-4D97-AF65-F5344CB8AC3E}">
        <p14:creationId xmlns:p14="http://schemas.microsoft.com/office/powerpoint/2010/main" val="12354544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638800" y="2209800"/>
            <a:ext cx="2306283" cy="1569660"/>
          </a:xfrm>
          <a:prstGeom prst="rect">
            <a:avLst/>
          </a:prstGeom>
          <a:noFill/>
        </p:spPr>
        <p:txBody>
          <a:bodyPr wrap="square" rtlCol="0">
            <a:spAutoFit/>
          </a:bodyPr>
          <a:lstStyle/>
          <a:p>
            <a:r>
              <a:rPr lang="en-US" sz="9600" dirty="0" smtClean="0">
                <a:solidFill>
                  <a:schemeClr val="bg1"/>
                </a:solidFill>
                <a:latin typeface="Neutraface Text Bold Alt" pitchFamily="50" charset="0"/>
              </a:rPr>
              <a:t>x 4</a:t>
            </a:r>
            <a:endParaRPr lang="en-US" sz="9600" dirty="0">
              <a:solidFill>
                <a:schemeClr val="bg1"/>
              </a:solidFill>
              <a:latin typeface="Neutraface Text Bold Alt" pitchFamily="50" charset="0"/>
            </a:endParaRPr>
          </a:p>
        </p:txBody>
      </p:sp>
      <p:sp>
        <p:nvSpPr>
          <p:cNvPr id="7" name="TextBox 6"/>
          <p:cNvSpPr txBox="1"/>
          <p:nvPr/>
        </p:nvSpPr>
        <p:spPr>
          <a:xfrm>
            <a:off x="267203" y="1676400"/>
            <a:ext cx="4779310" cy="3046988"/>
          </a:xfrm>
          <a:prstGeom prst="rect">
            <a:avLst/>
          </a:prstGeom>
          <a:noFill/>
        </p:spPr>
        <p:txBody>
          <a:bodyPr wrap="square" rtlCol="0">
            <a:spAutoFit/>
          </a:bodyPr>
          <a:lstStyle/>
          <a:p>
            <a:pPr algn="ctr"/>
            <a:r>
              <a:rPr lang="en-US" sz="9600" dirty="0" smtClean="0">
                <a:solidFill>
                  <a:schemeClr val="bg1"/>
                </a:solidFill>
                <a:latin typeface="Neutraface Text Bold Alt" pitchFamily="50" charset="0"/>
              </a:rPr>
              <a:t>Polished speech</a:t>
            </a:r>
            <a:endParaRPr lang="en-US" sz="9600" dirty="0">
              <a:solidFill>
                <a:schemeClr val="bg1"/>
              </a:solidFill>
              <a:latin typeface="Neutraface Text Bold Alt" pitchFamily="50" charset="0"/>
            </a:endParaRPr>
          </a:p>
        </p:txBody>
      </p:sp>
    </p:spTree>
    <p:extLst>
      <p:ext uri="{BB962C8B-B14F-4D97-AF65-F5344CB8AC3E}">
        <p14:creationId xmlns:p14="http://schemas.microsoft.com/office/powerpoint/2010/main" val="17413309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3032125" y="1517650"/>
            <a:ext cx="5654675" cy="1816100"/>
          </a:xfrm>
        </p:spPr>
        <p:txBody>
          <a:bodyPr>
            <a:noAutofit/>
          </a:bodyPr>
          <a:lstStyle/>
          <a:p>
            <a:r>
              <a:rPr lang="en-US" dirty="0" smtClean="0"/>
              <a:t>Some </a:t>
            </a:r>
            <a:r>
              <a:rPr lang="en-US" dirty="0"/>
              <a:t>presenters will give their </a:t>
            </a:r>
            <a:r>
              <a:rPr lang="en-US" dirty="0" smtClean="0"/>
              <a:t>presentations/ papers </a:t>
            </a:r>
            <a:r>
              <a:rPr lang="en-US" dirty="0"/>
              <a:t>by simply </a:t>
            </a:r>
            <a:r>
              <a:rPr lang="en-US" b="1" dirty="0" smtClean="0"/>
              <a:t>reading</a:t>
            </a:r>
            <a:r>
              <a:rPr lang="en-US" dirty="0" smtClean="0"/>
              <a:t> </a:t>
            </a:r>
            <a:r>
              <a:rPr lang="en-US" dirty="0"/>
              <a:t>to their audience. </a:t>
            </a:r>
          </a:p>
        </p:txBody>
      </p:sp>
    </p:spTree>
    <p:extLst>
      <p:ext uri="{BB962C8B-B14F-4D97-AF65-F5344CB8AC3E}">
        <p14:creationId xmlns:p14="http://schemas.microsoft.com/office/powerpoint/2010/main" val="200523327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ELINETYPE" val="Standard"/>
  <p:tag name="CONFIGUREAUTOMATICFLAG" val="True"/>
  <p:tag name="TIMESCALEPOINT" val="Months"/>
  <p:tag name="MILESTONEDATEFORMAT" val="M/d/yy"/>
  <p:tag name="INTERVALDATEFORMAT" val="M/d/yy"/>
  <p:tag name="TIMESCALEDATEFORMAT" val="MMM"/>
  <p:tag name="TIMEBANDDATES" val="both"/>
  <p:tag name="INTERVALTHICKBAND" val="false"/>
  <p:tag name="INTERVALVERTCONNECTOR" val="false"/>
  <p:tag name="INTERVALHORIZCONNECTOR" val="true"/>
  <p:tag name="INTERVALDATE" val="split"/>
  <p:tag name="AUTOFIT" val="1"/>
  <p:tag name="INTERVALABOVE" val="false"/>
  <p:tag name="TIMEBANDPOS" val="middle"/>
  <p:tag name="TIMEBANDROUNDED" val="false"/>
  <p:tag name="3DEFFECT" val="true"/>
  <p:tag name="TIMEBANDTHIN" val="false"/>
  <p:tag name="TIMEBANDCOLOR" val="114,62,26,False"/>
  <p:tag name="INTERVALTIMESCALEENDDATE" val="11/15/2012 12:00:00 AM"/>
  <p:tag name="INTERVALTIMESCALESTARTDATE" val="10/15/2011 12:00:00 AM"/>
  <p:tag name="MILESTONETIMESCALEENDDATE" val="10/25/2012 12:00:00 AM"/>
  <p:tag name="MILESTONETIMESCALESTARTDATE" val="11/4/2011 12:00:00 AM"/>
  <p:tag name="CONFIGURETIMESCALEENDDATE" val="11/15/2012 12:00:00 AM"/>
  <p:tag name="CONFIGURETIMESCALESTARTDATE" val="10/15/2011 12:00:00 AM"/>
  <p:tag name="TODAYMARKERFONTCHANGES" val="Calibri;11"/>
  <p:tag name="LEFTBANDDATE" val="Calibri;24"/>
  <p:tag name="RIGHTBANDDATE" val="Calibri;24"/>
  <p:tag name="TIMESCALEFONT" val="Calibri"/>
  <p:tag name="MARKERCOLOR" val="0,0,255,false"/>
  <p:tag name="SHOWFLAGDIALOG" val="Finish"/>
  <p:tag name="TODAYMARKER" val="false"/>
  <p:tag name="TODAYMARKERABOVE" val="false"/>
  <p:tag name="ELAPSEDSTYLE" val="thin"/>
  <p:tag name="ELAPSED" val="true"/>
  <p:tag name="TIMEBANDPOSVALUE" val="210"/>
  <p:tag name="ACTUALTIMESCALEENDDATE" val="11/30/2012 12:00:00 AM"/>
  <p:tag name="ACTUALTIMESCALESTARTDATE" val="10/1/2011 12:00:00 AM"/>
  <p:tag name="INTERVALTEXT" val="left"/>
</p:tagLst>
</file>

<file path=ppt/tags/tag10.xml><?xml version="1.0" encoding="utf-8"?>
<p:tagLst xmlns:a="http://schemas.openxmlformats.org/drawingml/2006/main" xmlns:r="http://schemas.openxmlformats.org/officeDocument/2006/relationships" xmlns:p="http://schemas.openxmlformats.org/presentationml/2006/main">
  <p:tag name="RIGHTTIMEBANDDATE" val="Yes"/>
</p:tagLst>
</file>

<file path=ppt/tags/tag11.xml><?xml version="1.0" encoding="utf-8"?>
<p:tagLst xmlns:a="http://schemas.openxmlformats.org/drawingml/2006/main" xmlns:r="http://schemas.openxmlformats.org/officeDocument/2006/relationships" xmlns:p="http://schemas.openxmlformats.org/presentationml/2006/main">
  <p:tag name="ELAPSEDMARKERVALU" val="yes"/>
</p:tagLst>
</file>

<file path=ppt/tags/tag12.xml><?xml version="1.0" encoding="utf-8"?>
<p:tagLst xmlns:a="http://schemas.openxmlformats.org/drawingml/2006/main" xmlns:r="http://schemas.openxmlformats.org/officeDocument/2006/relationships" xmlns:p="http://schemas.openxmlformats.org/presentationml/2006/main">
  <p:tag name="MILESTONE0" val="188,114,0,-16747844,False;10/25/2012 12:00:00 AM;Presentation delivered for further feedback;False;False;False;True;tbName;0;Calibri;10;Calibri;10;0"/>
</p:tagLst>
</file>

<file path=ppt/tags/tag13.xml><?xml version="1.0" encoding="utf-8"?>
<p:tagLst xmlns:a="http://schemas.openxmlformats.org/drawingml/2006/main" xmlns:r="http://schemas.openxmlformats.org/officeDocument/2006/relationships" xmlns:p="http://schemas.openxmlformats.org/presentationml/2006/main">
  <p:tag name="MILESTONE0" val="188,114,0,-16747844,False;10/25/2012 12:00:00 AM;Presentation delivered for further feedback;False;False;False;True;tbDate;0;Calibri;10;Calibri;10;0"/>
</p:tagLst>
</file>

<file path=ppt/tags/tag14.xml><?xml version="1.0" encoding="utf-8"?>
<p:tagLst xmlns:a="http://schemas.openxmlformats.org/drawingml/2006/main" xmlns:r="http://schemas.openxmlformats.org/officeDocument/2006/relationships" xmlns:p="http://schemas.openxmlformats.org/presentationml/2006/main">
  <p:tag name="MILESTONE1" val="188,114,0,-16747844,False;10/4/2012 12:00:00 AM;Presentation drafted;False;False;False;True;tbName;1;Calibri;10;Calibri;10;1"/>
</p:tagLst>
</file>

<file path=ppt/tags/tag15.xml><?xml version="1.0" encoding="utf-8"?>
<p:tagLst xmlns:a="http://schemas.openxmlformats.org/drawingml/2006/main" xmlns:r="http://schemas.openxmlformats.org/officeDocument/2006/relationships" xmlns:p="http://schemas.openxmlformats.org/presentationml/2006/main">
  <p:tag name="MILESTONE1" val="188,114,0,-16747844,False;10/4/2012 12:00:00 AM;Presentation drafted;False;False;False;True;tbDate;1;Calibri;10;Calibri;10;1"/>
</p:tagLst>
</file>

<file path=ppt/tags/tag16.xml><?xml version="1.0" encoding="utf-8"?>
<p:tagLst xmlns:a="http://schemas.openxmlformats.org/drawingml/2006/main" xmlns:r="http://schemas.openxmlformats.org/officeDocument/2006/relationships" xmlns:p="http://schemas.openxmlformats.org/presentationml/2006/main">
  <p:tag name="MILESTONE2" val="188,114,0,-16747844,False;9/4/2012 12:00:00 AM;Report draft commenced;False;False;False;True;tbName;2;Calibri;10;Calibri;10;2"/>
</p:tagLst>
</file>

<file path=ppt/tags/tag17.xml><?xml version="1.0" encoding="utf-8"?>
<p:tagLst xmlns:a="http://schemas.openxmlformats.org/drawingml/2006/main" xmlns:r="http://schemas.openxmlformats.org/officeDocument/2006/relationships" xmlns:p="http://schemas.openxmlformats.org/presentationml/2006/main">
  <p:tag name="MILESTONE2" val="188,114,0,-16747844,False;9/4/2012 12:00:00 AM;Report draft commenced;False;False;False;True;tbDate;2;Calibri;10;Calibri;10;2"/>
</p:tagLst>
</file>

<file path=ppt/tags/tag18.xml><?xml version="1.0" encoding="utf-8"?>
<p:tagLst xmlns:a="http://schemas.openxmlformats.org/drawingml/2006/main" xmlns:r="http://schemas.openxmlformats.org/officeDocument/2006/relationships" xmlns:p="http://schemas.openxmlformats.org/presentationml/2006/main">
  <p:tag name="MILESTONE3" val="188,114,0,-16747844,False;12/14/2011 12:00:00 AM;Analysis plan modified;False;False;False;True;tbName;3;Calibri;10;Calibri;10;3"/>
</p:tagLst>
</file>

<file path=ppt/tags/tag19.xml><?xml version="1.0" encoding="utf-8"?>
<p:tagLst xmlns:a="http://schemas.openxmlformats.org/drawingml/2006/main" xmlns:r="http://schemas.openxmlformats.org/officeDocument/2006/relationships" xmlns:p="http://schemas.openxmlformats.org/presentationml/2006/main">
  <p:tag name="MILESTONE3" val="188,114,0,-16747844,False;12/14/2011 12:00:00 AM;Analysis plan modified;False;False;False;True;tbDate;3;Calibri;10;Calibri;10;3"/>
</p:tagLst>
</file>

<file path=ppt/tags/tag2.xml><?xml version="1.0" encoding="utf-8"?>
<p:tagLst xmlns:a="http://schemas.openxmlformats.org/drawingml/2006/main" xmlns:r="http://schemas.openxmlformats.org/officeDocument/2006/relationships" xmlns:p="http://schemas.openxmlformats.org/presentationml/2006/main">
  <p:tag name="LEFTYTIMEBANDDATE" val="Yes"/>
</p:tagLst>
</file>

<file path=ppt/tags/tag20.xml><?xml version="1.0" encoding="utf-8"?>
<p:tagLst xmlns:a="http://schemas.openxmlformats.org/drawingml/2006/main" xmlns:r="http://schemas.openxmlformats.org/officeDocument/2006/relationships" xmlns:p="http://schemas.openxmlformats.org/presentationml/2006/main">
  <p:tag name="MILESTONE4" val="188,114,0,-16747844,False;12/7/2011 12:00:00 AM;New analysis plan devised;False;False;False;True;tbName;4;Calibri;10;Calibri;10;4"/>
</p:tagLst>
</file>

<file path=ppt/tags/tag21.xml><?xml version="1.0" encoding="utf-8"?>
<p:tagLst xmlns:a="http://schemas.openxmlformats.org/drawingml/2006/main" xmlns:r="http://schemas.openxmlformats.org/officeDocument/2006/relationships" xmlns:p="http://schemas.openxmlformats.org/presentationml/2006/main">
  <p:tag name="MILESTONE4" val="188,114,0,-16747844,False;12/7/2011 12:00:00 AM;New analysis plan devised;False;False;False;True;tbDate;4;Calibri;10;Calibri;10;4"/>
</p:tagLst>
</file>

<file path=ppt/tags/tag22.xml><?xml version="1.0" encoding="utf-8"?>
<p:tagLst xmlns:a="http://schemas.openxmlformats.org/drawingml/2006/main" xmlns:r="http://schemas.openxmlformats.org/officeDocument/2006/relationships" xmlns:p="http://schemas.openxmlformats.org/presentationml/2006/main">
  <p:tag name="MILESTONE5" val="188,114,0,-16747844,False;11/4/2011 12:00:00 AM;Think tank feedback at annual conference;False;False;False;True;tbName;5;Calibri;10;Calibri;10;5"/>
</p:tagLst>
</file>

<file path=ppt/tags/tag23.xml><?xml version="1.0" encoding="utf-8"?>
<p:tagLst xmlns:a="http://schemas.openxmlformats.org/drawingml/2006/main" xmlns:r="http://schemas.openxmlformats.org/officeDocument/2006/relationships" xmlns:p="http://schemas.openxmlformats.org/presentationml/2006/main">
  <p:tag name="MILESTONE5" val="188,114,0,-16747844,False;11/4/2011 12:00:00 AM;Think tank feedback at annual conference;False;False;False;True;tbDate;5;Calibri;10;Calibri;10;5"/>
</p:tagLst>
</file>

<file path=ppt/tags/tag24.xml><?xml version="1.0" encoding="utf-8"?>
<p:tagLst xmlns:a="http://schemas.openxmlformats.org/drawingml/2006/main" xmlns:r="http://schemas.openxmlformats.org/officeDocument/2006/relationships" xmlns:p="http://schemas.openxmlformats.org/presentationml/2006/main">
  <p:tag name="INTERVAL3" val="188,114,0,-16747844,False;;10/15/2011 12:00:00 AM;11/15/2011 12:00:00 AM;Feedback period;0;tbName;3;Calibri;11;Calibri;11;Calibri;11;2"/>
</p:tagLst>
</file>

<file path=ppt/tags/tag25.xml><?xml version="1.0" encoding="utf-8"?>
<p:tagLst xmlns:a="http://schemas.openxmlformats.org/drawingml/2006/main" xmlns:r="http://schemas.openxmlformats.org/officeDocument/2006/relationships" xmlns:p="http://schemas.openxmlformats.org/presentationml/2006/main">
  <p:tag name="INTERVAL3" val="188,114,0,-16747844,False;;10/15/2011 12:00:00 AM;11/15/2011 12:00:00 AM;Feedback period;0;Shape;3;Calibri;11;Calibri;11;Calibri;11;2"/>
</p:tagLst>
</file>

<file path=ppt/tags/tag26.xml><?xml version="1.0" encoding="utf-8"?>
<p:tagLst xmlns:a="http://schemas.openxmlformats.org/drawingml/2006/main" xmlns:r="http://schemas.openxmlformats.org/officeDocument/2006/relationships" xmlns:p="http://schemas.openxmlformats.org/presentationml/2006/main">
  <p:tag name="INTERVAL3" val="188,114,0,-16747844,False;;10/15/2011 12:00:00 AM;11/15/2011 12:00:00 AM;Feedback period;0;tbStartDate;3;Calibri;11;Calibri;11;Calibri;11;2"/>
</p:tagLst>
</file>

<file path=ppt/tags/tag27.xml><?xml version="1.0" encoding="utf-8"?>
<p:tagLst xmlns:a="http://schemas.openxmlformats.org/drawingml/2006/main" xmlns:r="http://schemas.openxmlformats.org/officeDocument/2006/relationships" xmlns:p="http://schemas.openxmlformats.org/presentationml/2006/main">
  <p:tag name="INTERVAL3" val="188,114,0,-16747844,False;;10/15/2011 12:00:00 AM;11/15/2011 12:00:00 AM;Feedback period;0;tbFinishDate;3;Calibri;11;Calibri;11;Calibri;11;2"/>
</p:tagLst>
</file>

<file path=ppt/tags/tag28.xml><?xml version="1.0" encoding="utf-8"?>
<p:tagLst xmlns:a="http://schemas.openxmlformats.org/drawingml/2006/main" xmlns:r="http://schemas.openxmlformats.org/officeDocument/2006/relationships" xmlns:p="http://schemas.openxmlformats.org/presentationml/2006/main">
  <p:tag name="INTERVAL2" val="188,114,0,-16747844,False;;11/15/2011 12:00:00 AM;8/30/2012 12:00:00 AM;Analysis period;1;tbName;2;Calibri;11;Calibri;11;Calibri;11;0"/>
</p:tagLst>
</file>

<file path=ppt/tags/tag29.xml><?xml version="1.0" encoding="utf-8"?>
<p:tagLst xmlns:a="http://schemas.openxmlformats.org/drawingml/2006/main" xmlns:r="http://schemas.openxmlformats.org/officeDocument/2006/relationships" xmlns:p="http://schemas.openxmlformats.org/presentationml/2006/main">
  <p:tag name="INTERVAL2" val="188,114,0,-16747844,False;;11/15/2011 12:00:00 AM;8/30/2012 12:00:00 AM;Analysis period;1;Shape;2;Calibri;11;Calibri;11;Calibri;11;0"/>
</p:tagLst>
</file>

<file path=ppt/tags/tag3.xml><?xml version="1.0" encoding="utf-8"?>
<p:tagLst xmlns:a="http://schemas.openxmlformats.org/drawingml/2006/main" xmlns:r="http://schemas.openxmlformats.org/officeDocument/2006/relationships" xmlns:p="http://schemas.openxmlformats.org/presentationml/2006/main">
  <p:tag name="TIMESCALVALUEFONT" val="Yes"/>
</p:tagLst>
</file>

<file path=ppt/tags/tag30.xml><?xml version="1.0" encoding="utf-8"?>
<p:tagLst xmlns:a="http://schemas.openxmlformats.org/drawingml/2006/main" xmlns:r="http://schemas.openxmlformats.org/officeDocument/2006/relationships" xmlns:p="http://schemas.openxmlformats.org/presentationml/2006/main">
  <p:tag name="INTERVAL2" val="188,114,0,-16747844,False;;11/15/2011 12:00:00 AM;8/30/2012 12:00:00 AM;Analysis period;1;tbStartDate;2;Calibri;11;Calibri;11;Calibri;11;0"/>
</p:tagLst>
</file>

<file path=ppt/tags/tag31.xml><?xml version="1.0" encoding="utf-8"?>
<p:tagLst xmlns:a="http://schemas.openxmlformats.org/drawingml/2006/main" xmlns:r="http://schemas.openxmlformats.org/officeDocument/2006/relationships" xmlns:p="http://schemas.openxmlformats.org/presentationml/2006/main">
  <p:tag name="INTERVAL2" val="188,114,0,-16747844,False;;11/15/2011 12:00:00 AM;8/30/2012 12:00:00 AM;Analysis period;1;tbFinishDate;2;Calibri;11;Calibri;11;Calibri;11;0"/>
</p:tagLst>
</file>

<file path=ppt/tags/tag32.xml><?xml version="1.0" encoding="utf-8"?>
<p:tagLst xmlns:a="http://schemas.openxmlformats.org/drawingml/2006/main" xmlns:r="http://schemas.openxmlformats.org/officeDocument/2006/relationships" xmlns:p="http://schemas.openxmlformats.org/presentationml/2006/main">
  <p:tag name="INTERVAL1" val="188,114,0,-16747844,False;;9/1/2012 12:00:00 AM;10/15/2012 12:00:00 AM;Reporting period;0;tbName;1;Calibri;11;Calibri;11;Calibri;11;1"/>
</p:tagLst>
</file>

<file path=ppt/tags/tag33.xml><?xml version="1.0" encoding="utf-8"?>
<p:tagLst xmlns:a="http://schemas.openxmlformats.org/drawingml/2006/main" xmlns:r="http://schemas.openxmlformats.org/officeDocument/2006/relationships" xmlns:p="http://schemas.openxmlformats.org/presentationml/2006/main">
  <p:tag name="INTERVAL1" val="188,114,0,-16747844,False;;9/1/2012 12:00:00 AM;10/15/2012 12:00:00 AM;Reporting period;0;Shape;1;Calibri;11;Calibri;11;Calibri;11;1"/>
</p:tagLst>
</file>

<file path=ppt/tags/tag34.xml><?xml version="1.0" encoding="utf-8"?>
<p:tagLst xmlns:a="http://schemas.openxmlformats.org/drawingml/2006/main" xmlns:r="http://schemas.openxmlformats.org/officeDocument/2006/relationships" xmlns:p="http://schemas.openxmlformats.org/presentationml/2006/main">
  <p:tag name="INTERVAL1" val="188,114,0,-16747844,False;;9/1/2012 12:00:00 AM;10/15/2012 12:00:00 AM;Reporting period;0;tbStartDate;1;Calibri;11;Calibri;11;Calibri;11;1"/>
</p:tagLst>
</file>

<file path=ppt/tags/tag35.xml><?xml version="1.0" encoding="utf-8"?>
<p:tagLst xmlns:a="http://schemas.openxmlformats.org/drawingml/2006/main" xmlns:r="http://schemas.openxmlformats.org/officeDocument/2006/relationships" xmlns:p="http://schemas.openxmlformats.org/presentationml/2006/main">
  <p:tag name="INTERVAL1" val="188,114,0,-16747844,False;;9/1/2012 12:00:00 AM;10/15/2012 12:00:00 AM;Reporting period;0;tbFinishDate;1;Calibri;11;Calibri;11;Calibri;11;1"/>
</p:tagLst>
</file>

<file path=ppt/tags/tag36.xml><?xml version="1.0" encoding="utf-8"?>
<p:tagLst xmlns:a="http://schemas.openxmlformats.org/drawingml/2006/main" xmlns:r="http://schemas.openxmlformats.org/officeDocument/2006/relationships" xmlns:p="http://schemas.openxmlformats.org/presentationml/2006/main">
  <p:tag name="INTERVAL0" val="188,114,0,-16747844,False;;10/15/2012 12:00:00 AM;11/15/2012 12:00:00 AM;Feedback period 2;0;tbName;0;Calibri;11;Calibri;11;Calibri;11;3"/>
</p:tagLst>
</file>

<file path=ppt/tags/tag37.xml><?xml version="1.0" encoding="utf-8"?>
<p:tagLst xmlns:a="http://schemas.openxmlformats.org/drawingml/2006/main" xmlns:r="http://schemas.openxmlformats.org/officeDocument/2006/relationships" xmlns:p="http://schemas.openxmlformats.org/presentationml/2006/main">
  <p:tag name="INTERVAL0" val="188,114,0,-16747844,False;;10/15/2012 12:00:00 AM;11/15/2012 12:00:00 AM;Feedback period 2;0;Shape;0;Calibri;11;Calibri;11;Calibri;11;3"/>
</p:tagLst>
</file>

<file path=ppt/tags/tag38.xml><?xml version="1.0" encoding="utf-8"?>
<p:tagLst xmlns:a="http://schemas.openxmlformats.org/drawingml/2006/main" xmlns:r="http://schemas.openxmlformats.org/officeDocument/2006/relationships" xmlns:p="http://schemas.openxmlformats.org/presentationml/2006/main">
  <p:tag name="INTERVAL0" val="188,114,0,-16747844,False;;10/15/2012 12:00:00 AM;11/15/2012 12:00:00 AM;Feedback period 2;0;tbStartDate;0;Calibri;11;Calibri;11;Calibri;11;3"/>
</p:tagLst>
</file>

<file path=ppt/tags/tag39.xml><?xml version="1.0" encoding="utf-8"?>
<p:tagLst xmlns:a="http://schemas.openxmlformats.org/drawingml/2006/main" xmlns:r="http://schemas.openxmlformats.org/officeDocument/2006/relationships" xmlns:p="http://schemas.openxmlformats.org/presentationml/2006/main">
  <p:tag name="INTERVAL0" val="188,114,0,-16747844,False;;10/15/2012 12:00:00 AM;11/15/2012 12:00:00 AM;Feedback period 2;0;tbFinishDate;0;Calibri;11;Calibri;11;Calibri;11;3"/>
</p:tagLst>
</file>

<file path=ppt/tags/tag4.xml><?xml version="1.0" encoding="utf-8"?>
<p:tagLst xmlns:a="http://schemas.openxmlformats.org/drawingml/2006/main" xmlns:r="http://schemas.openxmlformats.org/officeDocument/2006/relationships" xmlns:p="http://schemas.openxmlformats.org/presentationml/2006/main">
  <p:tag name="TIMESCALVALUEFONT" val="Yes"/>
</p:tagLst>
</file>

<file path=ppt/tags/tag5.xml><?xml version="1.0" encoding="utf-8"?>
<p:tagLst xmlns:a="http://schemas.openxmlformats.org/drawingml/2006/main" xmlns:r="http://schemas.openxmlformats.org/officeDocument/2006/relationships" xmlns:p="http://schemas.openxmlformats.org/presentationml/2006/main">
  <p:tag name="TIMESCALVALUEFONT" val="Yes"/>
</p:tagLst>
</file>

<file path=ppt/tags/tag6.xml><?xml version="1.0" encoding="utf-8"?>
<p:tagLst xmlns:a="http://schemas.openxmlformats.org/drawingml/2006/main" xmlns:r="http://schemas.openxmlformats.org/officeDocument/2006/relationships" xmlns:p="http://schemas.openxmlformats.org/presentationml/2006/main">
  <p:tag name="TIMESCALVALUEFONT" val="Yes"/>
</p:tagLst>
</file>

<file path=ppt/tags/tag7.xml><?xml version="1.0" encoding="utf-8"?>
<p:tagLst xmlns:a="http://schemas.openxmlformats.org/drawingml/2006/main" xmlns:r="http://schemas.openxmlformats.org/officeDocument/2006/relationships" xmlns:p="http://schemas.openxmlformats.org/presentationml/2006/main">
  <p:tag name="TIMESCALVALUEFONT" val="Yes"/>
</p:tagLst>
</file>

<file path=ppt/tags/tag8.xml><?xml version="1.0" encoding="utf-8"?>
<p:tagLst xmlns:a="http://schemas.openxmlformats.org/drawingml/2006/main" xmlns:r="http://schemas.openxmlformats.org/officeDocument/2006/relationships" xmlns:p="http://schemas.openxmlformats.org/presentationml/2006/main">
  <p:tag name="TIMESCALVALUEFONT" val="Yes"/>
</p:tagLst>
</file>

<file path=ppt/tags/tag9.xml><?xml version="1.0" encoding="utf-8"?>
<p:tagLst xmlns:a="http://schemas.openxmlformats.org/drawingml/2006/main" xmlns:r="http://schemas.openxmlformats.org/officeDocument/2006/relationships" xmlns:p="http://schemas.openxmlformats.org/presentationml/2006/main">
  <p:tag name="TIMESCALVALUEFONT" val="Yes"/>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2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2i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703</TotalTime>
  <Words>4247</Words>
  <Application>Microsoft Office PowerPoint</Application>
  <PresentationFormat>On-screen Show (4:3)</PresentationFormat>
  <Paragraphs>306</Paragraphs>
  <Slides>47</Slides>
  <Notes>47</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47</vt:i4>
      </vt:variant>
    </vt:vector>
  </HeadingPairs>
  <TitlesOfParts>
    <vt:vector size="58" baseType="lpstr">
      <vt:lpstr>Neutra Text Alt</vt:lpstr>
      <vt:lpstr>Neutraface Text Bold Alt</vt:lpstr>
      <vt:lpstr>Futura Std Heavy</vt:lpstr>
      <vt:lpstr>Calibri</vt:lpstr>
      <vt:lpstr>Arial</vt:lpstr>
      <vt:lpstr>Wingdings</vt:lpstr>
      <vt:lpstr>Futura Std Book</vt:lpstr>
      <vt:lpstr>1_Office Theme</vt:lpstr>
      <vt:lpstr>p2i</vt:lpstr>
      <vt:lpstr>p2i PPT Template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Rhetoric Literature Review</vt:lpstr>
      <vt:lpstr>On Rhetoric</vt:lpstr>
      <vt:lpstr>On Rhetoric</vt:lpstr>
      <vt:lpstr>On Rhetoric</vt:lpstr>
      <vt:lpstr>Proposal Submission</vt:lpstr>
      <vt:lpstr>Pick a TIG</vt:lpstr>
      <vt:lpstr>Enter Title</vt:lpstr>
      <vt:lpstr>Write Abstract</vt:lpstr>
      <vt:lpstr>PowerPoint Presentation</vt:lpstr>
      <vt:lpstr>Project Timeline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Insert activities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dc:creator>
  <cp:lastModifiedBy>Grays, Zachary</cp:lastModifiedBy>
  <cp:revision>64</cp:revision>
  <dcterms:created xsi:type="dcterms:W3CDTF">2012-09-17T13:03:39Z</dcterms:created>
  <dcterms:modified xsi:type="dcterms:W3CDTF">2017-03-01T18:26:51Z</dcterms:modified>
</cp:coreProperties>
</file>