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7"/>
  </p:notesMasterIdLst>
  <p:handoutMasterIdLst>
    <p:handoutMasterId r:id="rId68"/>
  </p:handoutMasterIdLst>
  <p:sldIdLst>
    <p:sldId id="311" r:id="rId2"/>
    <p:sldId id="263" r:id="rId3"/>
    <p:sldId id="265" r:id="rId4"/>
    <p:sldId id="266" r:id="rId5"/>
    <p:sldId id="267" r:id="rId6"/>
    <p:sldId id="268" r:id="rId7"/>
    <p:sldId id="269" r:id="rId8"/>
    <p:sldId id="270" r:id="rId9"/>
    <p:sldId id="271" r:id="rId10"/>
    <p:sldId id="256" r:id="rId11"/>
    <p:sldId id="313" r:id="rId12"/>
    <p:sldId id="297" r:id="rId13"/>
    <p:sldId id="298" r:id="rId14"/>
    <p:sldId id="299" r:id="rId15"/>
    <p:sldId id="301" r:id="rId16"/>
    <p:sldId id="302" r:id="rId17"/>
    <p:sldId id="303" r:id="rId18"/>
    <p:sldId id="305" r:id="rId19"/>
    <p:sldId id="306" r:id="rId20"/>
    <p:sldId id="307" r:id="rId21"/>
    <p:sldId id="308" r:id="rId22"/>
    <p:sldId id="309" r:id="rId23"/>
    <p:sldId id="310" r:id="rId24"/>
    <p:sldId id="315" r:id="rId25"/>
    <p:sldId id="289" r:id="rId26"/>
    <p:sldId id="290" r:id="rId27"/>
    <p:sldId id="347" r:id="rId28"/>
    <p:sldId id="316" r:id="rId29"/>
    <p:sldId id="272" r:id="rId30"/>
    <p:sldId id="291" r:id="rId31"/>
    <p:sldId id="292" r:id="rId32"/>
    <p:sldId id="293" r:id="rId33"/>
    <p:sldId id="295" r:id="rId34"/>
    <p:sldId id="348" r:id="rId35"/>
    <p:sldId id="317" r:id="rId36"/>
    <p:sldId id="349" r:id="rId37"/>
    <p:sldId id="276" r:id="rId38"/>
    <p:sldId id="344" r:id="rId39"/>
    <p:sldId id="320" r:id="rId40"/>
    <p:sldId id="321" r:id="rId41"/>
    <p:sldId id="322" r:id="rId42"/>
    <p:sldId id="324" r:id="rId43"/>
    <p:sldId id="342" r:id="rId44"/>
    <p:sldId id="343" r:id="rId45"/>
    <p:sldId id="345" r:id="rId46"/>
    <p:sldId id="326" r:id="rId47"/>
    <p:sldId id="318" r:id="rId48"/>
    <p:sldId id="346" r:id="rId49"/>
    <p:sldId id="328" r:id="rId50"/>
    <p:sldId id="329" r:id="rId51"/>
    <p:sldId id="330" r:id="rId52"/>
    <p:sldId id="331" r:id="rId53"/>
    <p:sldId id="319" r:id="rId54"/>
    <p:sldId id="333" r:id="rId55"/>
    <p:sldId id="332" r:id="rId56"/>
    <p:sldId id="350" r:id="rId57"/>
    <p:sldId id="334" r:id="rId58"/>
    <p:sldId id="335" r:id="rId59"/>
    <p:sldId id="336" r:id="rId60"/>
    <p:sldId id="337" r:id="rId61"/>
    <p:sldId id="338" r:id="rId62"/>
    <p:sldId id="323" r:id="rId63"/>
    <p:sldId id="339" r:id="rId64"/>
    <p:sldId id="340" r:id="rId65"/>
    <p:sldId id="341" r:id="rId66"/>
  </p:sldIdLst>
  <p:sldSz cx="9144000" cy="6858000" type="screen4x3"/>
  <p:notesSz cx="6858000" cy="9144000"/>
  <p:embeddedFontLst>
    <p:embeddedFont>
      <p:font typeface="Calibri" pitchFamily="34" charset="0"/>
      <p:regular r:id="rId69"/>
      <p:bold r:id="rId70"/>
      <p:italic r:id="rId71"/>
      <p:boldItalic r:id="rId72"/>
    </p:embeddedFont>
    <p:embeddedFont>
      <p:font typeface="Trebuchet MS" pitchFamily="34"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1A22"/>
    <a:srgbClr val="AF1F2A"/>
    <a:srgbClr val="663300"/>
    <a:srgbClr val="FB6A4A"/>
    <a:srgbClr val="DE2D26"/>
    <a:srgbClr val="E67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79" autoAdjust="0"/>
  </p:normalViewPr>
  <p:slideViewPr>
    <p:cSldViewPr>
      <p:cViewPr>
        <p:scale>
          <a:sx n="60" d="100"/>
          <a:sy n="60" d="100"/>
        </p:scale>
        <p:origin x="-1572" y="72"/>
      </p:cViewPr>
      <p:guideLst>
        <p:guide orient="horz" pos="2160"/>
        <p:guide pos="2880"/>
      </p:guideLst>
    </p:cSldViewPr>
  </p:slideViewPr>
  <p:notesTextViewPr>
    <p:cViewPr>
      <p:scale>
        <a:sx n="1" d="1"/>
        <a:sy n="1" d="1"/>
      </p:scale>
      <p:origin x="0" y="0"/>
    </p:cViewPr>
  </p:notesTextViewPr>
  <p:sorterViewPr>
    <p:cViewPr>
      <p:scale>
        <a:sx n="100" d="100"/>
        <a:sy n="100" d="100"/>
      </p:scale>
      <p:origin x="0" y="14796"/>
    </p:cViewPr>
  </p:sorterViewPr>
  <p:notesViewPr>
    <p:cSldViewPr>
      <p:cViewPr varScale="1">
        <p:scale>
          <a:sx n="54" d="100"/>
          <a:sy n="54"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9B91E-6D79-448A-8DBC-7BA97657662C}" type="datetimeFigureOut">
              <a:rPr lang="en-US" smtClean="0"/>
              <a:t>11/20/2012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21D3CA-C279-4D2C-BE49-6B1C6E136BF0}" type="slidenum">
              <a:rPr lang="en-US" smtClean="0"/>
              <a:t>‹#›</a:t>
            </a:fld>
            <a:endParaRPr lang="en-US"/>
          </a:p>
        </p:txBody>
      </p:sp>
    </p:spTree>
    <p:extLst>
      <p:ext uri="{BB962C8B-B14F-4D97-AF65-F5344CB8AC3E}">
        <p14:creationId xmlns:p14="http://schemas.microsoft.com/office/powerpoint/2010/main" val="161890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58139-D862-4BCD-B8C5-C8DD6FBD81E5}" type="datetimeFigureOut">
              <a:rPr lang="en-US" smtClean="0"/>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6A8D0-4A5E-408F-84F5-5906D28BC11D}" type="slidenum">
              <a:rPr lang="en-US" smtClean="0"/>
              <a:t>‹#›</a:t>
            </a:fld>
            <a:endParaRPr lang="en-US"/>
          </a:p>
        </p:txBody>
      </p:sp>
    </p:spTree>
    <p:extLst>
      <p:ext uri="{BB962C8B-B14F-4D97-AF65-F5344CB8AC3E}">
        <p14:creationId xmlns:p14="http://schemas.microsoft.com/office/powerpoint/2010/main" val="79829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2i.eval.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3.0/deed.en_U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thejuryexpert.com/wp-content/uploads/MazzoccoGreenTJEMay2011.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musik-therapie.at/PederHill/Structure&amp;Plot.ht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work by </a:t>
            </a:r>
            <a:r>
              <a:rPr lang="en-US" sz="1200" b="0" i="0" kern="1200" dirty="0" smtClean="0">
                <a:solidFill>
                  <a:schemeClr val="tx1"/>
                </a:solidFill>
                <a:effectLst/>
                <a:latin typeface="+mn-lt"/>
                <a:ea typeface="+mn-ea"/>
                <a:cs typeface="+mn-cs"/>
                <a:hlinkClick r:id="rId3"/>
              </a:rPr>
              <a:t>American Evaluation Association</a:t>
            </a:r>
            <a:r>
              <a:rPr lang="en-US" sz="1200" b="0" i="0" kern="1200" dirty="0" smtClean="0">
                <a:solidFill>
                  <a:schemeClr val="tx1"/>
                </a:solidFill>
                <a:effectLst/>
                <a:latin typeface="+mn-lt"/>
                <a:ea typeface="+mn-ea"/>
                <a:cs typeface="+mn-cs"/>
              </a:rPr>
              <a:t> is licensed under a </a:t>
            </a:r>
            <a:r>
              <a:rPr lang="en-US" sz="1200" b="0" i="0" kern="1200" dirty="0" smtClean="0">
                <a:solidFill>
                  <a:schemeClr val="tx1"/>
                </a:solidFill>
                <a:effectLst/>
                <a:latin typeface="+mn-lt"/>
                <a:ea typeface="+mn-ea"/>
                <a:cs typeface="+mn-cs"/>
                <a:hlinkClick r:id="rId4"/>
              </a:rPr>
              <a:t>Creative Commons Attribution-</a:t>
            </a:r>
            <a:r>
              <a:rPr lang="en-US" sz="1200" b="0" i="0" kern="1200" dirty="0" err="1" smtClean="0">
                <a:solidFill>
                  <a:schemeClr val="tx1"/>
                </a:solidFill>
                <a:effectLst/>
                <a:latin typeface="+mn-lt"/>
                <a:ea typeface="+mn-ea"/>
                <a:cs typeface="+mn-cs"/>
                <a:hlinkClick r:id="rId4"/>
              </a:rPr>
              <a:t>NonCommercial</a:t>
            </a:r>
            <a:r>
              <a:rPr lang="en-US" sz="1200" b="0" i="0" kern="1200" dirty="0" smtClean="0">
                <a:solidFill>
                  <a:schemeClr val="tx1"/>
                </a:solidFill>
                <a:effectLst/>
                <a:latin typeface="+mn-lt"/>
                <a:ea typeface="+mn-ea"/>
                <a:cs typeface="+mn-cs"/>
                <a:hlinkClick r:id="rId4"/>
              </a:rPr>
              <a:t>-</a:t>
            </a:r>
            <a:r>
              <a:rPr lang="en-US" sz="1200" b="0" i="0" kern="1200" dirty="0" err="1" smtClean="0">
                <a:solidFill>
                  <a:schemeClr val="tx1"/>
                </a:solidFill>
                <a:effectLst/>
                <a:latin typeface="+mn-lt"/>
                <a:ea typeface="+mn-ea"/>
                <a:cs typeface="+mn-cs"/>
                <a:hlinkClick r:id="rId4"/>
              </a:rPr>
              <a:t>ShareAlike</a:t>
            </a:r>
            <a:r>
              <a:rPr lang="en-US" sz="1200" b="0" i="0" kern="1200" dirty="0" smtClean="0">
                <a:solidFill>
                  <a:schemeClr val="tx1"/>
                </a:solidFill>
                <a:effectLst/>
                <a:latin typeface="+mn-lt"/>
                <a:ea typeface="+mn-ea"/>
                <a:cs typeface="+mn-cs"/>
                <a:hlinkClick r:id="rId4"/>
              </a:rPr>
              <a:t> 3.0 </a:t>
            </a:r>
            <a:r>
              <a:rPr lang="en-US" sz="1200" b="0" i="0" kern="1200" dirty="0" err="1" smtClean="0">
                <a:solidFill>
                  <a:schemeClr val="tx1"/>
                </a:solidFill>
                <a:effectLst/>
                <a:latin typeface="+mn-lt"/>
                <a:ea typeface="+mn-ea"/>
                <a:cs typeface="+mn-cs"/>
                <a:hlinkClick r:id="rId4"/>
              </a:rPr>
              <a:t>Unported</a:t>
            </a:r>
            <a:r>
              <a:rPr lang="en-US" sz="1200" b="0" i="0" kern="1200" dirty="0" smtClean="0">
                <a:solidFill>
                  <a:schemeClr val="tx1"/>
                </a:solidFill>
                <a:effectLst/>
                <a:latin typeface="+mn-lt"/>
                <a:ea typeface="+mn-ea"/>
                <a:cs typeface="+mn-cs"/>
                <a:hlinkClick r:id="rId4"/>
              </a:rPr>
              <a:t> License</a:t>
            </a:r>
            <a:r>
              <a:rPr lang="en-US" sz="1200" b="0" i="0" kern="1200" dirty="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Based on a work at </a:t>
            </a:r>
            <a:r>
              <a:rPr lang="en-US" sz="1200" b="0" i="0" kern="1200" smtClean="0">
                <a:solidFill>
                  <a:schemeClr val="tx1"/>
                </a:solidFill>
                <a:effectLst/>
                <a:latin typeface="+mn-lt"/>
                <a:ea typeface="+mn-ea"/>
                <a:cs typeface="+mn-cs"/>
                <a:hlinkClick r:id="rId3"/>
              </a:rPr>
              <a:t>http://p2i.eval.org/</a:t>
            </a:r>
            <a:r>
              <a:rPr lang="en-US" sz="1200" b="0" i="0" kern="1200" smtClean="0">
                <a:solidFill>
                  <a:schemeClr val="tx1"/>
                </a:solidFill>
                <a:effectLst/>
                <a:latin typeface="+mn-lt"/>
                <a:ea typeface="+mn-ea"/>
                <a:cs typeface="+mn-cs"/>
              </a:rPr>
              <a:t>.]</a:t>
            </a:r>
          </a:p>
          <a:p>
            <a:endParaRPr lang="en-US" smtClean="0"/>
          </a:p>
          <a:p>
            <a:r>
              <a:rPr lang="en-US" dirty="0" smtClean="0"/>
              <a:t>[</a:t>
            </a:r>
            <a:r>
              <a:rPr lang="en-US" dirty="0" smtClean="0"/>
              <a:t>THIS</a:t>
            </a:r>
            <a:r>
              <a:rPr lang="en-US" baseline="0" dirty="0" smtClean="0"/>
              <a:t> PRESENTATION IS DESIGNED TO LAST ABOUT 90 MINUTES. YOU SHOULD CUSTOMIZE IT TO YOUR OWN SITUATION PRIOR TO PRESENTING, PARTICULARLY ADJUSTING THE LAST SLIDES RELATED TO A CALL TO ACTION. THE SCRIPT HERE IS ONLY A SUGGESTION. BRACKETED, ALL CAPS WORDS ARE NOTES TO THE SPEAKER, NOT TO BE READ ALOUD]</a:t>
            </a:r>
            <a:endParaRPr lang="en-US" dirty="0" smtClean="0"/>
          </a:p>
          <a:p>
            <a:endParaRPr lang="en-US" dirty="0" smtClean="0"/>
          </a:p>
          <a:p>
            <a:r>
              <a:rPr lang="en-US" dirty="0" smtClean="0"/>
              <a:t>Welcome. We’re here today to talk about how to [CLICK] craft</a:t>
            </a:r>
            <a:r>
              <a:rPr lang="en-US" baseline="0" dirty="0" smtClean="0"/>
              <a:t> your presentation message. We’re aiming specifically for the conference presentations so that you all have fantastic experiences as presenters and audience members, but we’re also hoping you’ll carry these ideas over into the presenting you do as part of your regular evaluation dissemination. I’m going to lead you through what research says about structuring a great presentation, what our top AEA presenters do, and what you said you needed as an audience.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1</a:t>
            </a:fld>
            <a:endParaRPr lang="en-US"/>
          </a:p>
        </p:txBody>
      </p:sp>
    </p:spTree>
    <p:extLst>
      <p:ext uri="{BB962C8B-B14F-4D97-AF65-F5344CB8AC3E}">
        <p14:creationId xmlns:p14="http://schemas.microsoft.com/office/powerpoint/2010/main" val="228404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Messaging Model, we do not give equal time to each part of a presentation. When we</a:t>
            </a:r>
            <a:r>
              <a:rPr lang="en-US" baseline="0" dirty="0" smtClean="0"/>
              <a:t> are planning our content and our message, we redistribute the time allocation. You can see that in this model, we distill the background down to just 5% of the presentation, so that we can jump right in to the main message and the heart of the content. We list it in percentages here so that you can readjust the timing to match your own presentations, whether longer than 15 minutes or outside of the conferencing platform.</a:t>
            </a:r>
            <a:endParaRPr lang="en-US" dirty="0" smtClean="0"/>
          </a:p>
          <a:p>
            <a:endParaRPr lang="en-US" dirty="0" smtClean="0"/>
          </a:p>
          <a:p>
            <a:r>
              <a:rPr lang="en-US" dirty="0" smtClean="0"/>
              <a:t>[Distribute handout.]</a:t>
            </a:r>
          </a:p>
          <a:p>
            <a:endParaRPr lang="en-US" dirty="0" smtClean="0"/>
          </a:p>
          <a:p>
            <a:r>
              <a:rPr lang="en-US" dirty="0" smtClean="0"/>
              <a:t>This handout shows</a:t>
            </a:r>
            <a:r>
              <a:rPr lang="en-US" baseline="0" dirty="0" smtClean="0"/>
              <a:t> the messaging model and leaves space for your own notes. As we walk through the components of the model, you can fill in the details on your handout and walk out of here with a more solidified message. </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10</a:t>
            </a:fld>
            <a:endParaRPr lang="en-US"/>
          </a:p>
        </p:txBody>
      </p:sp>
    </p:spTree>
    <p:extLst>
      <p:ext uri="{BB962C8B-B14F-4D97-AF65-F5344CB8AC3E}">
        <p14:creationId xmlns:p14="http://schemas.microsoft.com/office/powerpoint/2010/main" val="294300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apply the Messaging Model to a 15 minute conference presentation slot, here is how the timing works out.</a:t>
            </a:r>
          </a:p>
          <a:p>
            <a:endParaRPr lang="en-US" baseline="0" dirty="0" smtClean="0"/>
          </a:p>
          <a:p>
            <a:r>
              <a:rPr lang="en-US" baseline="0" dirty="0" smtClean="0"/>
              <a:t>We spend about 45 seconds on the background</a:t>
            </a:r>
          </a:p>
          <a:p>
            <a:r>
              <a:rPr lang="en-US" baseline="0" dirty="0" smtClean="0"/>
              <a:t>3 minutes on the bottom line</a:t>
            </a:r>
          </a:p>
          <a:p>
            <a:r>
              <a:rPr lang="en-US" baseline="0" dirty="0" smtClean="0"/>
              <a:t>About 7.5 minutes on the explanation</a:t>
            </a:r>
          </a:p>
          <a:p>
            <a:r>
              <a:rPr lang="en-US" baseline="0" dirty="0" smtClean="0"/>
              <a:t>Another 2 minutes and 15 seconds on the so what</a:t>
            </a:r>
          </a:p>
          <a:p>
            <a:r>
              <a:rPr lang="en-US" baseline="0" dirty="0" smtClean="0"/>
              <a:t>And the last minute and a half on the call to action.</a:t>
            </a:r>
          </a:p>
          <a:p>
            <a:endParaRPr lang="en-US" baseline="0" dirty="0" smtClean="0"/>
          </a:p>
          <a:p>
            <a:r>
              <a:rPr lang="en-US" baseline="0" dirty="0" smtClean="0"/>
              <a:t>Now you may have heard that AEA interviewed a dozen of their top presenters recently. AEA pulled together the findings into three reports, which are listed on your handout. They had a lot to say about crafting a message and one of them gave a very helpful concrete tip: To </a:t>
            </a:r>
            <a:r>
              <a:rPr lang="en-US" dirty="0" smtClean="0"/>
              <a:t>intersperse</a:t>
            </a:r>
            <a:r>
              <a:rPr lang="en-US" baseline="0" dirty="0" smtClean="0"/>
              <a:t> activity every 10-20 minutes. That means you should plan a little something, even if its just a quick show of hands. You could do so in the Background and So What sections, or insert something small in the Explanation, or whatever fits with your content. But even in the short span of 15 minutes, plan for some activity, something to keep the audience physically engaged.</a:t>
            </a:r>
          </a:p>
          <a:p>
            <a:endParaRPr lang="en-US" baseline="0" dirty="0" smtClean="0"/>
          </a:p>
          <a:p>
            <a:r>
              <a:rPr lang="en-US" baseline="0" dirty="0" smtClean="0"/>
              <a:t>So from here we will break down each of these areas for further explanation. </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11</a:t>
            </a:fld>
            <a:endParaRPr lang="en-US"/>
          </a:p>
        </p:txBody>
      </p:sp>
    </p:spTree>
    <p:extLst>
      <p:ext uri="{BB962C8B-B14F-4D97-AF65-F5344CB8AC3E}">
        <p14:creationId xmlns:p14="http://schemas.microsoft.com/office/powerpoint/2010/main" val="127524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let’s start out by considering an </a:t>
            </a:r>
            <a:r>
              <a:rPr lang="en-US" dirty="0" smtClean="0"/>
              <a:t>excellent suggestion like this one, that came</a:t>
            </a:r>
            <a:r>
              <a:rPr lang="en-US" baseline="0" dirty="0" smtClean="0"/>
              <a:t> from an AEA member. AEA asked what you though made a presentation potent, and here is one of the responses we got. “</a:t>
            </a:r>
            <a:r>
              <a:rPr lang="en-US" dirty="0" smtClean="0"/>
              <a:t>Great reports &amp; presentations tell the story of a program, creating emotional connections between ideas &amp; explaining findings in a way that the audience can use.</a:t>
            </a:r>
            <a:r>
              <a:rPr lang="en-US" baseline="0" dirty="0" smtClean="0"/>
              <a:t>” That IS where we are headed and not just at AEA. Much of the world of presentation designers has been caught up with the notion of connecting the head and the heart (for good reason) and often that has resulted in the same sentiment – tell a story. Except that in the presentation world it’s come to be literal. They have been saying you should literally turn your presentation into a storytelling exercise. </a:t>
            </a:r>
          </a:p>
          <a:p>
            <a:endParaRPr lang="en-US" baseline="0" dirty="0" smtClean="0"/>
          </a:p>
          <a:p>
            <a:r>
              <a:rPr lang="en-US" baseline="0" dirty="0" smtClean="0"/>
              <a:t>And putting that into practice has been a tedious process for many. After all, we are evaluators. We are not professional speakers. And often, our data doesn’t fit into a nice plot line. </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12</a:t>
            </a:fld>
            <a:endParaRPr lang="en-US"/>
          </a:p>
        </p:txBody>
      </p:sp>
    </p:spTree>
    <p:extLst>
      <p:ext uri="{BB962C8B-B14F-4D97-AF65-F5344CB8AC3E}">
        <p14:creationId xmlns:p14="http://schemas.microsoft.com/office/powerpoint/2010/main" val="40388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where we can turn to the work of Gavin McMahon, from </a:t>
            </a:r>
            <a:r>
              <a:rPr lang="en-US" baseline="0" dirty="0" err="1" smtClean="0"/>
              <a:t>FassForward</a:t>
            </a:r>
            <a:r>
              <a:rPr lang="en-US" baseline="0" dirty="0" smtClean="0"/>
              <a:t> Consulting. He gave a webinar called </a:t>
            </a:r>
            <a:r>
              <a:rPr lang="en-US" b="1" dirty="0" smtClean="0"/>
              <a:t>Finding </a:t>
            </a:r>
            <a:r>
              <a:rPr lang="en-US" b="1" dirty="0"/>
              <a:t>your </a:t>
            </a:r>
            <a:r>
              <a:rPr lang="en-US" b="1" dirty="0" err="1"/>
              <a:t>POWERful</a:t>
            </a:r>
            <a:r>
              <a:rPr lang="en-US" b="1" dirty="0"/>
              <a:t> </a:t>
            </a:r>
            <a:r>
              <a:rPr lang="en-US" b="1" dirty="0" smtClean="0"/>
              <a:t>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Gavin works as a change management consultant. In his line of work, he deals with a lot of people, who are not primarily</a:t>
            </a:r>
            <a:r>
              <a:rPr lang="en-US" b="0" baseline="0" dirty="0" smtClean="0"/>
              <a:t> hired to be professional speakers. He outlines 6 different types of presenters. These are Gavin’s slides. As we go through think about which type fits you. Each one will craft their message a bit differently.</a:t>
            </a:r>
            <a:endParaRPr lang="en-US" b="0" dirty="0"/>
          </a:p>
          <a:p>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2238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05200"/>
            <a:ext cx="5715000" cy="5486400"/>
          </a:xfrm>
        </p:spPr>
        <p:txBody>
          <a:bodyPr/>
          <a:lstStyle/>
          <a:p>
            <a:r>
              <a:rPr lang="en-US" dirty="0"/>
              <a:t>The </a:t>
            </a:r>
            <a:r>
              <a:rPr lang="en-US" dirty="0" err="1"/>
              <a:t>StoryTeller</a:t>
            </a:r>
            <a:r>
              <a:rPr lang="en-US" dirty="0"/>
              <a:t>.</a:t>
            </a:r>
            <a:br>
              <a:rPr lang="en-US" dirty="0"/>
            </a:br>
            <a:r>
              <a:rPr lang="en-US" dirty="0"/>
              <a:t/>
            </a:r>
            <a:br>
              <a:rPr lang="en-US" dirty="0"/>
            </a:br>
            <a:r>
              <a:rPr lang="en-US" dirty="0"/>
              <a:t>If you are a storyteller, you’re a  natural speaker who talks with feeling and rhythm.  It seems like you can do 5 minutes on any subject. You can win an audience over easily. You use powerful and emotive words typically speaking about what needs to get done and you will embellish and add depth and detail through story and experience. </a:t>
            </a:r>
            <a:br>
              <a:rPr lang="en-US" dirty="0"/>
            </a:br>
            <a:r>
              <a:rPr lang="en-US" dirty="0"/>
              <a:t/>
            </a:r>
            <a:br>
              <a:rPr lang="en-US" dirty="0"/>
            </a:br>
            <a:r>
              <a:rPr lang="en-US" dirty="0"/>
              <a:t>It’s a great gift. These are one of the types that people typically look to and wish they could be like that. </a:t>
            </a:r>
            <a:r>
              <a:rPr lang="en-US" dirty="0" smtClean="0"/>
              <a:t>Gavin </a:t>
            </a:r>
            <a:r>
              <a:rPr lang="en-US" baseline="0" dirty="0" smtClean="0"/>
              <a:t>said these are usually the folks who got on stage when they were in high school and never really got off.</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14</a:t>
            </a:fld>
            <a:endParaRPr lang="en-US"/>
          </a:p>
        </p:txBody>
      </p:sp>
    </p:spTree>
    <p:extLst>
      <p:ext uri="{BB962C8B-B14F-4D97-AF65-F5344CB8AC3E}">
        <p14:creationId xmlns:p14="http://schemas.microsoft.com/office/powerpoint/2010/main" val="57213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type of presenter </a:t>
            </a:r>
            <a:r>
              <a:rPr lang="en-US" dirty="0" smtClean="0"/>
              <a:t>is </a:t>
            </a:r>
            <a:r>
              <a:rPr lang="en-US" dirty="0"/>
              <a:t>the Coach. Like Storytellers, you often see Coaches in very senior Leadership positions, because they are naturally good communicators.</a:t>
            </a:r>
            <a:br>
              <a:rPr lang="en-US" dirty="0"/>
            </a:br>
            <a:r>
              <a:rPr lang="en-US" dirty="0"/>
              <a:t/>
            </a:r>
            <a:br>
              <a:rPr lang="en-US" dirty="0"/>
            </a:br>
            <a:r>
              <a:rPr lang="en-US" dirty="0"/>
              <a:t>As you might guess, Coaches are extremely energetic. They are very personable speakers. Live, they’re great at connecting and engaging people by doing and role playing. They </a:t>
            </a:r>
            <a:r>
              <a:rPr lang="en-US" dirty="0" smtClean="0"/>
              <a:t>can </a:t>
            </a:r>
            <a:r>
              <a:rPr lang="en-US" dirty="0"/>
              <a:t>quickly lose passion and enthusiasm with a low energy audience.  They’re usually very passionate about the topic and let that shine through</a:t>
            </a:r>
            <a:r>
              <a:rPr lang="en-US" dirty="0" smtClean="0"/>
              <a:t>.</a:t>
            </a: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15</a:t>
            </a:fld>
            <a:endParaRPr lang="en-US"/>
          </a:p>
        </p:txBody>
      </p:sp>
    </p:spTree>
    <p:extLst>
      <p:ext uri="{BB962C8B-B14F-4D97-AF65-F5344CB8AC3E}">
        <p14:creationId xmlns:p14="http://schemas.microsoft.com/office/powerpoint/2010/main" val="416441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Storytellers</a:t>
            </a:r>
            <a:r>
              <a:rPr lang="en-US" baseline="0" dirty="0" smtClean="0"/>
              <a:t> and coaches tend to be fun people to listen to, They don’t need notes…</a:t>
            </a:r>
            <a:endParaRPr lang="en-US" dirty="0" smtClean="0"/>
          </a:p>
          <a:p>
            <a:r>
              <a:rPr lang="en-US" baseline="0" dirty="0" smtClean="0"/>
              <a:t>But often times, the audience can walk away from the presentation without being able to list off three things they learned. These two types tell great stories and do a wonderful job connecting with our emotions, but they tend to lack some of the logical structure we need to appeal to the head. </a:t>
            </a:r>
          </a:p>
          <a:p>
            <a:endParaRPr lang="en-US" baseline="0" dirty="0" smtClean="0"/>
          </a:p>
        </p:txBody>
      </p:sp>
      <p:sp>
        <p:nvSpPr>
          <p:cNvPr id="4" name="Slide Number Placeholder 3"/>
          <p:cNvSpPr>
            <a:spLocks noGrp="1"/>
          </p:cNvSpPr>
          <p:nvPr>
            <p:ph type="sldNum" sz="quarter" idx="10"/>
          </p:nvPr>
        </p:nvSpPr>
        <p:spPr/>
        <p:txBody>
          <a:bodyPr/>
          <a:lstStyle/>
          <a:p>
            <a:fld id="{03DC999F-EB0F-4230-B75F-1FDAA2097029}" type="slidenum">
              <a:rPr lang="en-US" smtClean="0"/>
              <a:t>16</a:t>
            </a:fld>
            <a:endParaRPr lang="en-US"/>
          </a:p>
        </p:txBody>
      </p:sp>
    </p:spTree>
    <p:extLst>
      <p:ext uri="{BB962C8B-B14F-4D97-AF65-F5344CB8AC3E}">
        <p14:creationId xmlns:p14="http://schemas.microsoft.com/office/powerpoint/2010/main" val="143439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third type of presenter is the Counselor. They don’t have a problem with STRUCTURE. In fact they speak in a very structured way. </a:t>
            </a:r>
            <a:r>
              <a:rPr lang="en-US" dirty="0" smtClean="0"/>
              <a:t>They can always give </a:t>
            </a:r>
            <a:r>
              <a:rPr lang="en-US" dirty="0"/>
              <a:t>a very rational well thought out and structured argument or response, sounding like </a:t>
            </a:r>
            <a:r>
              <a:rPr lang="en-US" dirty="0" smtClean="0"/>
              <a:t>they are </a:t>
            </a:r>
            <a:r>
              <a:rPr lang="en-US" dirty="0"/>
              <a:t>reading from a textbook</a:t>
            </a:r>
            <a:r>
              <a:rPr lang="en-US" dirty="0" smtClean="0"/>
              <a:t>. </a:t>
            </a:r>
            <a:r>
              <a:rPr lang="en-US" dirty="0"/>
              <a:t/>
            </a:r>
            <a:br>
              <a:rPr lang="en-US" dirty="0"/>
            </a:br>
            <a:r>
              <a:rPr lang="en-US" dirty="0"/>
              <a:t/>
            </a:r>
            <a:br>
              <a:rPr lang="en-US" dirty="0"/>
            </a:br>
            <a:r>
              <a:rPr lang="en-US" dirty="0"/>
              <a:t>This ability to speak to structure makes Counselors very eloquent speakers who likes to talk about ideas. They have an accurate and organized talk track, and a relentless stream of logic that’s easy to follow. </a:t>
            </a:r>
            <a:r>
              <a:rPr lang="en-US" dirty="0" smtClean="0"/>
              <a:t>This skill allows Counselor to make the same presentation to an empty room as a large audience. Their dress rehearsal will be the same as the live show. HOWEVER  Because they’re more engaged with the content than the audience, they can fail to connect. </a:t>
            </a:r>
          </a:p>
          <a:p>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17</a:t>
            </a:fld>
            <a:endParaRPr lang="en-US"/>
          </a:p>
        </p:txBody>
      </p:sp>
    </p:spTree>
    <p:extLst>
      <p:ext uri="{BB962C8B-B14F-4D97-AF65-F5344CB8AC3E}">
        <p14:creationId xmlns:p14="http://schemas.microsoft.com/office/powerpoint/2010/main" val="34788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4th presenter </a:t>
            </a:r>
            <a:r>
              <a:rPr lang="en-US" dirty="0" smtClean="0"/>
              <a:t>type</a:t>
            </a:r>
            <a:r>
              <a:rPr lang="en-US" baseline="0" dirty="0" smtClean="0"/>
              <a:t> are Teachers. </a:t>
            </a:r>
            <a:r>
              <a:rPr lang="en-US" dirty="0" smtClean="0"/>
              <a:t>Like </a:t>
            </a:r>
            <a:r>
              <a:rPr lang="en-US" dirty="0"/>
              <a:t>Counselors, they can easily get complex ideas across. Teachers tend to use more figures of speech and metaphors. They are well structured speakers, with the ability to carry a long talk-track in their head</a:t>
            </a: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18</a:t>
            </a:fld>
            <a:endParaRPr lang="en-US"/>
          </a:p>
        </p:txBody>
      </p:sp>
    </p:spTree>
    <p:extLst>
      <p:ext uri="{BB962C8B-B14F-4D97-AF65-F5344CB8AC3E}">
        <p14:creationId xmlns:p14="http://schemas.microsoft.com/office/powerpoint/2010/main" val="8955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and Counselors </a:t>
            </a:r>
            <a:r>
              <a:rPr lang="en-US" dirty="0" smtClean="0"/>
              <a:t>tend </a:t>
            </a:r>
            <a:r>
              <a:rPr lang="en-US" dirty="0"/>
              <a:t>to put the importance of the material over interaction and engagement with the audience. Because of that they can inadvertently disconnect, miss non-verbal cues and become more distant.  Sometimes the visuals they use are overly complex. Simple for them to understand, looks like a wiring diagram - difficult for the audience to grasp</a:t>
            </a:r>
            <a:r>
              <a:rPr lang="en-US" dirty="0" smtClean="0"/>
              <a:t>. The presentation</a:t>
            </a:r>
            <a:r>
              <a:rPr lang="en-US" baseline="0" dirty="0" smtClean="0"/>
              <a:t> w</a:t>
            </a:r>
            <a:r>
              <a:rPr lang="en-US" dirty="0" smtClean="0"/>
              <a:t>ill tend to more technical than emotional, more cerebral than smart. You won’t often hear personal stories or experience from a Counselor. Rather than use metaphor to illustrate they’ll provide a dry, clinical description.</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of these types need to tap</a:t>
            </a:r>
            <a:r>
              <a:rPr lang="en-US" baseline="0" dirty="0" smtClean="0"/>
              <a:t> more in to an emotional connection to the audience. </a:t>
            </a:r>
            <a:r>
              <a:rPr lang="en-US" dirty="0" smtClean="0"/>
              <a:t>Kicking off the presentation with a question is a good idea. </a:t>
            </a:r>
          </a:p>
          <a:p>
            <a:r>
              <a:rPr lang="en-US" baseline="0" dirty="0" smtClean="0"/>
              <a:t>This comes in lots of flavors, one of which is telling a small story or a metaphor. Or including more Q &amp; A or activities.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19</a:t>
            </a:fld>
            <a:endParaRPr lang="en-US"/>
          </a:p>
        </p:txBody>
      </p:sp>
    </p:spTree>
    <p:extLst>
      <p:ext uri="{BB962C8B-B14F-4D97-AF65-F5344CB8AC3E}">
        <p14:creationId xmlns:p14="http://schemas.microsoft.com/office/powerpoint/2010/main" val="62829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Research that distinguishes good from weak presentations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basically</a:t>
            </a:r>
            <a:r>
              <a:rPr lang="en-US" sz="1200" b="0" i="0" u="none" strike="noStrike" kern="1200" baseline="0" dirty="0" smtClean="0">
                <a:solidFill>
                  <a:schemeClr val="tx1"/>
                </a:solidFill>
                <a:effectLst/>
                <a:latin typeface="+mn-lt"/>
                <a:ea typeface="+mn-ea"/>
                <a:cs typeface="+mn-cs"/>
              </a:rPr>
              <a:t> says we have two ways of hearing an appeal.</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Through rational appraisal – that is, an appeal to logic, to the mind,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[CLICK]</a:t>
            </a:r>
          </a:p>
          <a:p>
            <a:r>
              <a:rPr lang="en-US" sz="1200" b="0" i="0" u="none" strike="noStrike" kern="1200" baseline="0" dirty="0" smtClean="0">
                <a:solidFill>
                  <a:schemeClr val="tx1"/>
                </a:solidFill>
                <a:effectLst/>
                <a:latin typeface="+mn-lt"/>
                <a:ea typeface="+mn-ea"/>
                <a:cs typeface="+mn-cs"/>
              </a:rPr>
              <a:t>Or through </a:t>
            </a:r>
            <a:r>
              <a:rPr lang="en-US" sz="1200" b="0" i="0" u="none" strike="noStrike" kern="1200" dirty="0" smtClean="0">
                <a:solidFill>
                  <a:schemeClr val="tx1"/>
                </a:solidFill>
                <a:effectLst/>
                <a:latin typeface="+mn-lt"/>
                <a:ea typeface="+mn-ea"/>
                <a:cs typeface="+mn-cs"/>
              </a:rPr>
              <a:t>experiential</a:t>
            </a:r>
            <a:r>
              <a:rPr lang="en-US" sz="1200" b="0" i="0" u="none" strike="noStrike" kern="1200" baseline="0" dirty="0" smtClean="0">
                <a:solidFill>
                  <a:schemeClr val="tx1"/>
                </a:solidFill>
                <a:effectLst/>
                <a:latin typeface="+mn-lt"/>
                <a:ea typeface="+mn-ea"/>
                <a:cs typeface="+mn-cs"/>
              </a:rPr>
              <a:t> response – which relates to emotions, the heart (and sometimes other areas of the body we can’t talk about today)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Traditionally, as academically-trained evaluators who have to sometimes be presenters, we’ve tended to think that we’ll only be taken seriously if we speak to the brain and that doing so makes us rigorous, scientific, and credible. It seems soft to tap into an emotion.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The problem is that presenting information in that way doesn’t actually do much for our brains. It might feel logical – but because it doesn’t tap into an emotion, it doesn’t get remembered, retained, recalled. And that’s really why we’re here, presenting to one another. To teach and to learn. But to reach that goal, we have to craft a message that speaks to both our logic and our emotion. It’s that planning and crafting of a message that we’ll talk about today.</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76A8D0-4A5E-408F-84F5-5906D28BC11D}" type="slidenum">
              <a:rPr lang="en-US" smtClean="0"/>
              <a:t>2</a:t>
            </a:fld>
            <a:endParaRPr lang="en-US"/>
          </a:p>
        </p:txBody>
      </p:sp>
    </p:spTree>
    <p:extLst>
      <p:ext uri="{BB962C8B-B14F-4D97-AF65-F5344CB8AC3E}">
        <p14:creationId xmlns:p14="http://schemas.microsoft.com/office/powerpoint/2010/main" val="74086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have to, a Coordinator will give organized, well structured presentations. They naturally prefer to be the audience rather than the presenter, but can pull off a well-organized, well-structured presentations, moving and gesturing as they speak. That rule from presentation class about standing still and not fidgeting, look up and make eye contact is difficult for them.  Their slides are visually meticulous and well organized, and when they work well trigger a well thought out talk-track</a:t>
            </a:r>
            <a:r>
              <a:rPr lang="en-US" dirty="0" smtClean="0"/>
              <a:t>.</a:t>
            </a: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20</a:t>
            </a:fld>
            <a:endParaRPr lang="en-US"/>
          </a:p>
        </p:txBody>
      </p:sp>
    </p:spTree>
    <p:extLst>
      <p:ext uri="{BB962C8B-B14F-4D97-AF65-F5344CB8AC3E}">
        <p14:creationId xmlns:p14="http://schemas.microsoft.com/office/powerpoint/2010/main" val="1662789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Inventors are completely</a:t>
            </a:r>
            <a:r>
              <a:rPr lang="en-US" baseline="0" dirty="0" smtClean="0"/>
              <a:t> logical thinkers but aren’t natural presenters. They’re more comfortable discussing their ideas in somewhat more informal settings like the Q&amp;A, rather than the formal presentation. These folks are the type who would rework something to make it their own rather than present someone else’s materials.</a:t>
            </a:r>
            <a:endParaRPr lang="en-US" dirty="0"/>
          </a:p>
        </p:txBody>
      </p:sp>
      <p:sp>
        <p:nvSpPr>
          <p:cNvPr id="4" name="Slide Number Placeholder 3"/>
          <p:cNvSpPr>
            <a:spLocks noGrp="1"/>
          </p:cNvSpPr>
          <p:nvPr>
            <p:ph type="sldNum" sz="quarter" idx="10"/>
          </p:nvPr>
        </p:nvSpPr>
        <p:spPr/>
        <p:txBody>
          <a:bodyPr/>
          <a:lstStyle/>
          <a:p>
            <a:fld id="{03DC999F-EB0F-4230-B75F-1FDAA2097029}" type="slidenum">
              <a:rPr lang="en-US" smtClean="0"/>
              <a:t>21</a:t>
            </a:fld>
            <a:endParaRPr lang="en-US"/>
          </a:p>
        </p:txBody>
      </p:sp>
    </p:spTree>
    <p:extLst>
      <p:ext uri="{BB962C8B-B14F-4D97-AF65-F5344CB8AC3E}">
        <p14:creationId xmlns:p14="http://schemas.microsoft.com/office/powerpoint/2010/main" val="380534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biggest problem for Inventors </a:t>
            </a:r>
            <a:r>
              <a:rPr lang="en-US" dirty="0" smtClean="0"/>
              <a:t>and Coordinators</a:t>
            </a:r>
            <a:r>
              <a:rPr lang="en-US" baseline="0" dirty="0" smtClean="0"/>
              <a:t> is t</a:t>
            </a:r>
            <a:r>
              <a:rPr lang="en-US" dirty="0" smtClean="0"/>
              <a:t>hat </a:t>
            </a:r>
            <a:r>
              <a:rPr lang="en-US" dirty="0"/>
              <a:t>they have difficulty holding a long talk track in their head. </a:t>
            </a:r>
            <a:r>
              <a:rPr lang="en-US" dirty="0" smtClean="0"/>
              <a:t>They are the types that use slides like a teleprompter. Lots of bullets and words, packed with information. Your classic death by PowerPoint.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t>
            </a:r>
            <a:r>
              <a:rPr lang="en-US" dirty="0"/>
              <a:t>know (and fear) that there’s an eloquent phrase out there, and trying to remember it, or that key fact, or number — trying to remember that  — is where it can all go horribly wrong. Because they struggle with WORDS, being put in a position where they have to search for WORDS is a big fear. </a:t>
            </a:r>
            <a:r>
              <a:rPr lang="en-US" dirty="0" smtClean="0"/>
              <a:t>And that’s how they end up with all of the words on their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these two types of presenters,</a:t>
            </a:r>
            <a:r>
              <a:rPr lang="en-US" baseline="0" dirty="0" smtClean="0"/>
              <a:t> it works best if the presentation message is written right on the slides. You should not put all of your words on your slides, but the key message, the pieces that are critical to get right on point, need to be written down for this crowd.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spent the last 10 minutes thinking about different types of presenters because the rest of this presentation about your message has to be filtered through the type of presenter that you are.</a:t>
            </a:r>
            <a:endParaRPr lang="en-US" dirty="0" smtClean="0"/>
          </a:p>
        </p:txBody>
      </p:sp>
      <p:sp>
        <p:nvSpPr>
          <p:cNvPr id="4" name="Slide Number Placeholder 3"/>
          <p:cNvSpPr>
            <a:spLocks noGrp="1"/>
          </p:cNvSpPr>
          <p:nvPr>
            <p:ph type="sldNum" sz="quarter" idx="10"/>
          </p:nvPr>
        </p:nvSpPr>
        <p:spPr/>
        <p:txBody>
          <a:bodyPr/>
          <a:lstStyle/>
          <a:p>
            <a:fld id="{03DC999F-EB0F-4230-B75F-1FDAA2097029}" type="slidenum">
              <a:rPr lang="en-US" smtClean="0"/>
              <a:t>22</a:t>
            </a:fld>
            <a:endParaRPr lang="en-US"/>
          </a:p>
        </p:txBody>
      </p:sp>
    </p:spTree>
    <p:extLst>
      <p:ext uri="{BB962C8B-B14F-4D97-AF65-F5344CB8AC3E}">
        <p14:creationId xmlns:p14="http://schemas.microsoft.com/office/powerpoint/2010/main" val="145932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tell you all</a:t>
            </a:r>
            <a:r>
              <a:rPr lang="en-US" baseline="0" dirty="0" smtClean="0"/>
              <a:t> of this to say that you should find out what works for you. The presentation messaging package that works best for your colleague or the advice given on the latest blog might be excellent in and of itself, it just might not fit your presentation style or your data.</a:t>
            </a:r>
            <a:endParaRPr lang="en-US" dirty="0" smtClean="0"/>
          </a:p>
          <a:p>
            <a:endParaRPr lang="en-US" dirty="0" smtClean="0"/>
          </a:p>
          <a:p>
            <a:r>
              <a:rPr lang="en-US" dirty="0" smtClean="0"/>
              <a:t>On</a:t>
            </a:r>
            <a:r>
              <a:rPr lang="en-US" baseline="0" dirty="0" smtClean="0"/>
              <a:t> the handout you will see a link to Gavin’s Presenter Type survey. You can find out what type you are and he’ll give you some advice on how to design and deliver your talk so it fits with your style. Be warned, the survey can’t be taken on a mobile device. So do it when you get back to your laptop and a </a:t>
            </a:r>
            <a:r>
              <a:rPr lang="en-US" baseline="0" dirty="0" err="1" smtClean="0"/>
              <a:t>wifi</a:t>
            </a:r>
            <a:r>
              <a:rPr lang="en-US" baseline="0" dirty="0" smtClean="0"/>
              <a:t> connection.</a:t>
            </a:r>
          </a:p>
          <a:p>
            <a:endParaRPr lang="en-US" baseline="0" dirty="0" smtClean="0"/>
          </a:p>
          <a:p>
            <a:r>
              <a:rPr lang="en-US" baseline="0" dirty="0" smtClean="0"/>
              <a:t>But do you have a hunch about your type right now? Keep that in mind because it will help you figure out what to say in each piece of the Messaging Model. Let’s turn back to that now.</a:t>
            </a:r>
          </a:p>
          <a:p>
            <a:endParaRPr lang="en-US"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23</a:t>
            </a:fld>
            <a:endParaRPr lang="en-US"/>
          </a:p>
        </p:txBody>
      </p:sp>
    </p:spTree>
    <p:extLst>
      <p:ext uri="{BB962C8B-B14F-4D97-AF65-F5344CB8AC3E}">
        <p14:creationId xmlns:p14="http://schemas.microsoft.com/office/powerpoint/2010/main" val="72033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begin with – at most – 45 seconds laying</a:t>
            </a:r>
            <a:r>
              <a:rPr lang="en-US" sz="1200" b="0" i="0" u="none" strike="noStrike" kern="1200" baseline="0" dirty="0" smtClean="0">
                <a:solidFill>
                  <a:schemeClr val="tx1"/>
                </a:solidFill>
                <a:effectLst/>
                <a:latin typeface="+mn-lt"/>
                <a:ea typeface="+mn-ea"/>
                <a:cs typeface="+mn-cs"/>
              </a:rPr>
              <a:t> the groundwork of the talk. This is when you introduce yourself, perhaps where you work if that helps establish your credibility, perhaps – if you must – who funded you. </a:t>
            </a:r>
            <a:r>
              <a:rPr lang="en-US" sz="1200" b="0" i="0" u="none" strike="noStrike" kern="1200" dirty="0" smtClean="0">
                <a:solidFill>
                  <a:schemeClr val="tx1"/>
                </a:solidFill>
                <a:effectLst/>
                <a:latin typeface="+mn-lt"/>
                <a:ea typeface="+mn-ea"/>
                <a:cs typeface="+mn-cs"/>
              </a:rPr>
              <a:t>Spend no more than 45 seconds on this. No offense, but the specific details of the program and evaluation history</a:t>
            </a:r>
            <a:r>
              <a:rPr lang="en-US" sz="1200" b="0" i="0" u="none" strike="noStrike" kern="1200" baseline="0" dirty="0" smtClean="0">
                <a:solidFill>
                  <a:schemeClr val="tx1"/>
                </a:solidFill>
                <a:effectLst/>
                <a:latin typeface="+mn-lt"/>
                <a:ea typeface="+mn-ea"/>
                <a:cs typeface="+mn-cs"/>
              </a:rPr>
              <a:t> aren’t </a:t>
            </a:r>
            <a:r>
              <a:rPr lang="en-US" sz="1200" b="0" i="0" u="none" strike="noStrike" kern="1200" dirty="0" smtClean="0">
                <a:solidFill>
                  <a:schemeClr val="tx1"/>
                </a:solidFill>
                <a:effectLst/>
                <a:latin typeface="+mn-lt"/>
                <a:ea typeface="+mn-ea"/>
                <a:cs typeface="+mn-cs"/>
              </a:rPr>
              <a:t>the most important parts of the talk.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Frankly, this is usually the part of the talk that is least interesting, so we want to move through it quickly.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set the tone here for how</a:t>
            </a:r>
            <a:r>
              <a:rPr lang="en-US" sz="1200" b="0" i="0" u="none" strike="noStrike" kern="1200" baseline="0" dirty="0" smtClean="0">
                <a:solidFill>
                  <a:schemeClr val="tx1"/>
                </a:solidFill>
                <a:effectLst/>
                <a:latin typeface="+mn-lt"/>
                <a:ea typeface="+mn-ea"/>
                <a:cs typeface="+mn-cs"/>
              </a:rPr>
              <a:t> the rest of the talk will go. </a:t>
            </a:r>
            <a:r>
              <a:rPr lang="en-US" sz="1200" b="0" i="0" u="none" strike="noStrike" kern="1200" dirty="0" smtClean="0">
                <a:solidFill>
                  <a:schemeClr val="tx1"/>
                </a:solidFill>
                <a:effectLst/>
                <a:latin typeface="+mn-lt"/>
                <a:ea typeface="+mn-ea"/>
                <a:cs typeface="+mn-cs"/>
              </a:rPr>
              <a:t>Do spend this time introducing the audience to the characters that will appear in the rest of the story. If they don’t appear later on, don’t mention it here.</a:t>
            </a: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Now, truly great speeches typically do not start with this kind of warm up. Remember in high school composition class we learned about the strong opening sentence? Truly great speeches tend to begin with a firework, not a tribute to NSF. However, truly great speeches usually have someone else introducing the truly great speaker. The introduction contains this 45 seconds of background, leaving the speaker to move straight to the bottom line. If you have someone introducing you, you can probably skip this introduction and redistribute this bit of time elsewhere. Most of us, though, are up here introducing ourselves.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24</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might spend this time</a:t>
            </a:r>
            <a:r>
              <a:rPr lang="en-US" baseline="0" dirty="0" smtClean="0"/>
              <a:t> on my intro slide, saying “Thank you for coming, let’s begin, I’m so-and-so from this organization and I’m here today to talk to you about what I learned from my bad experiences running focus groups.” </a:t>
            </a:r>
          </a:p>
          <a:p>
            <a:endParaRPr lang="en-US" baseline="0" dirty="0" smtClean="0"/>
          </a:p>
          <a:p>
            <a:r>
              <a:rPr lang="en-US" baseline="0" dirty="0" smtClean="0"/>
              <a:t>And this might be a great time to gather a little background on your audience as well. [ASK THE AUDIENCE] “How many of you have conducted focus groups sometime in the past two years? Raise your hand. Now keep your hand up if at least once your focus group has gone wrong, not given you the data you needed or become unmanageable. Look around at the collective wisdom here. Share those experiences as we move forward.”</a:t>
            </a:r>
          </a:p>
          <a:p>
            <a:endParaRPr lang="en-US" baseline="0" dirty="0" smtClean="0"/>
          </a:p>
          <a:p>
            <a:r>
              <a:rPr lang="en-US" baseline="0" dirty="0" smtClean="0"/>
              <a:t>Right, so some kind of background setting activity might be appropriate, where I’m also setting the stage for group interaction. This is especially helpful if you are the type that needs to connect with the audience.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may also choose to i</a:t>
            </a:r>
            <a:r>
              <a:rPr lang="en-US" dirty="0" smtClean="0"/>
              <a:t>ntroduce characters, if you’re of the mind to tell a story</a:t>
            </a:r>
            <a:r>
              <a:rPr lang="en-US" baseline="0" dirty="0" smtClean="0"/>
              <a:t> and use pictures to tap into emotion. So “I’m so-and-so from this organization and I’m here today to talk to you about-</a:t>
            </a:r>
          </a:p>
          <a:p>
            <a:endParaRPr lang="en-US" baseline="0"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25</a:t>
            </a:fld>
            <a:endParaRPr lang="en-US"/>
          </a:p>
        </p:txBody>
      </p:sp>
    </p:spTree>
    <p:extLst>
      <p:ext uri="{BB962C8B-B14F-4D97-AF65-F5344CB8AC3E}">
        <p14:creationId xmlns:p14="http://schemas.microsoft.com/office/powerpoint/2010/main" val="4251104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Lydia. She</a:t>
            </a:r>
            <a:r>
              <a:rPr lang="en-US" baseline="0" dirty="0" smtClean="0"/>
              <a:t>’s only 7 but she taught me a lot this year about focus groups and now I’m going to tell you.”</a:t>
            </a:r>
          </a:p>
          <a:p>
            <a:endParaRPr lang="en-US" baseline="0" dirty="0" smtClean="0"/>
          </a:p>
          <a:p>
            <a:r>
              <a:rPr lang="en-US" baseline="0" dirty="0" smtClean="0"/>
              <a:t>So it’s still intriguing, it sets the stage, she draws people in.</a:t>
            </a:r>
          </a:p>
          <a:p>
            <a:endParaRPr lang="en-US" baseline="0" dirty="0" smtClean="0"/>
          </a:p>
          <a:p>
            <a:r>
              <a:rPr lang="en-US" baseline="0" dirty="0" smtClean="0"/>
              <a:t>But it’s quick and then we move right on.</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26</a:t>
            </a:fld>
            <a:endParaRPr lang="en-US"/>
          </a:p>
        </p:txBody>
      </p:sp>
    </p:spTree>
    <p:extLst>
      <p:ext uri="{BB962C8B-B14F-4D97-AF65-F5344CB8AC3E}">
        <p14:creationId xmlns:p14="http://schemas.microsoft.com/office/powerpoint/2010/main" val="751731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take moment right now and jot down on your handout the</a:t>
            </a:r>
            <a:r>
              <a:rPr lang="en-US" sz="1200" b="0" i="0" u="none" strike="noStrike" kern="1200" baseline="0" dirty="0" smtClean="0">
                <a:solidFill>
                  <a:schemeClr val="tx1"/>
                </a:solidFill>
                <a:effectLst/>
                <a:latin typeface="+mn-lt"/>
                <a:ea typeface="+mn-ea"/>
                <a:cs typeface="+mn-cs"/>
              </a:rPr>
              <a:t> parts you have to state at the start of your presentation and the part of your topic you’ll include in the Background to set the stage. Write it down now. [GIVE 3 MINUTES]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27</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Now we’re getting to the content that matters most to people, why they came to</a:t>
            </a:r>
            <a:r>
              <a:rPr lang="en-US" sz="1200" b="0" i="0" u="none" strike="noStrike" kern="1200" baseline="0" dirty="0" smtClean="0">
                <a:solidFill>
                  <a:schemeClr val="tx1"/>
                </a:solidFill>
                <a:effectLst/>
                <a:latin typeface="+mn-lt"/>
                <a:ea typeface="+mn-ea"/>
                <a:cs typeface="+mn-cs"/>
              </a:rPr>
              <a:t> your session in the first place. The Bottom Line.</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Tell the main message, the finding, the key conclusion of the talk and why this content matters for the audience. We reveal</a:t>
            </a:r>
            <a:r>
              <a:rPr lang="en-US" sz="1200" b="0" i="0" u="none" strike="noStrike" kern="1200" baseline="0" dirty="0" smtClean="0">
                <a:solidFill>
                  <a:schemeClr val="tx1"/>
                </a:solidFill>
                <a:effectLst/>
                <a:latin typeface="+mn-lt"/>
                <a:ea typeface="+mn-ea"/>
                <a:cs typeface="+mn-cs"/>
              </a:rPr>
              <a:t> this right away so that the audience doesn’t spend their mental capacity wondering whether this talk is actually going to be relevant to their needs or whether they should politely scoot out.</a:t>
            </a: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When AEA’s </a:t>
            </a:r>
            <a:r>
              <a:rPr lang="en-US" sz="1200" b="0" i="0" u="none" strike="noStrike" kern="1200" baseline="0" dirty="0" smtClean="0">
                <a:solidFill>
                  <a:schemeClr val="tx1"/>
                </a:solidFill>
                <a:effectLst/>
                <a:latin typeface="+mn-lt"/>
                <a:ea typeface="+mn-ea"/>
                <a:cs typeface="+mn-cs"/>
              </a:rPr>
              <a:t>expert presenters, the Dynamic Dozen, talked about their presentation development strategies, they said they began with an identification of the key points, the bottom line. Then they built the rest of their supporting content to support or illustrate the bottom line. So at this point, we are just making that internal map obvious to the crowd.</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28</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You said it - AEA Member Suggestion: “Provide a roadmap of the presentation at the beginning.” </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a:t>
            </a:r>
            <a:r>
              <a:rPr lang="en-US" sz="1200" b="0" i="0" u="none" strike="noStrike" kern="1200" baseline="0" dirty="0" smtClean="0">
                <a:solidFill>
                  <a:schemeClr val="tx1"/>
                </a:solidFill>
                <a:effectLst/>
                <a:latin typeface="+mn-lt"/>
                <a:ea typeface="+mn-ea"/>
                <a:cs typeface="+mn-cs"/>
              </a:rPr>
              <a:t> person went on to say, “</a:t>
            </a:r>
            <a:r>
              <a:rPr lang="en-US" sz="1200" b="0" i="0" u="none" strike="noStrike" kern="1200" dirty="0" smtClean="0">
                <a:solidFill>
                  <a:schemeClr val="tx1"/>
                </a:solidFill>
                <a:effectLst/>
                <a:latin typeface="+mn-lt"/>
                <a:ea typeface="+mn-ea"/>
                <a:cs typeface="+mn-cs"/>
              </a:rPr>
              <a:t>The audience will appreciate it if they don’t have to sit through the entire presentation only to find out that you didn’t cover what they thought you will. It also benefits the presenter if they can set correct expectations at the beginning of their presentation.”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will share that roadmap.</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29</a:t>
            </a:fld>
            <a:endParaRPr lang="en-US"/>
          </a:p>
        </p:txBody>
      </p:sp>
    </p:spTree>
    <p:extLst>
      <p:ext uri="{BB962C8B-B14F-4D97-AF65-F5344CB8AC3E}">
        <p14:creationId xmlns:p14="http://schemas.microsoft.com/office/powerpoint/2010/main" val="176233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But how does one construct that logic</a:t>
            </a:r>
            <a:r>
              <a:rPr lang="en-US" sz="1200" b="0" i="0" u="none" strike="noStrike" kern="1200" baseline="0" dirty="0" smtClean="0">
                <a:solidFill>
                  <a:schemeClr val="tx1"/>
                </a:solidFill>
                <a:effectLst/>
                <a:latin typeface="+mn-lt"/>
                <a:ea typeface="+mn-ea"/>
                <a:cs typeface="+mn-cs"/>
              </a:rPr>
              <a:t> and emotional message </a:t>
            </a:r>
            <a:r>
              <a:rPr lang="en-US" sz="1200" b="0" i="0" u="none" strike="noStrike" kern="1200" dirty="0" smtClean="0">
                <a:solidFill>
                  <a:schemeClr val="tx1"/>
                </a:solidFill>
                <a:effectLst/>
                <a:latin typeface="+mn-lt"/>
                <a:ea typeface="+mn-ea"/>
                <a:cs typeface="+mn-cs"/>
              </a:rPr>
              <a:t>in the length of a typical conference presentation (roughly 15 minutes)?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[ASK THE AUDIENCE]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Who has</a:t>
            </a:r>
            <a:r>
              <a:rPr lang="en-US" sz="1200" b="0" i="0" u="none" strike="noStrike" kern="1200" baseline="0" dirty="0" smtClean="0">
                <a:solidFill>
                  <a:schemeClr val="tx1"/>
                </a:solidFill>
                <a:effectLst/>
                <a:latin typeface="+mn-lt"/>
                <a:ea typeface="+mn-ea"/>
                <a:cs typeface="+mn-cs"/>
              </a:rPr>
              <a:t> about 15 minutes? And who has longer?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The basic structure we’ll talk about today is designed for the 15 minute paper, but can be expanded or contracted based on your time frame and can be used for your presentations outside of this conference, of course.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a:t>
            </a:fld>
            <a:endParaRPr lang="en-US"/>
          </a:p>
        </p:txBody>
      </p:sp>
    </p:spTree>
    <p:extLst>
      <p:ext uri="{BB962C8B-B14F-4D97-AF65-F5344CB8AC3E}">
        <p14:creationId xmlns:p14="http://schemas.microsoft.com/office/powerpoint/2010/main" val="792588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might start this</a:t>
            </a:r>
            <a:r>
              <a:rPr lang="en-US" baseline="0" dirty="0" smtClean="0"/>
              <a:t> section out with something like “I’ve completed 10 focus groups this year and we royally missed the mark. We got the data we needed, but we went about it in the wrong way.”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30</a:t>
            </a:fld>
            <a:endParaRPr lang="en-US"/>
          </a:p>
        </p:txBody>
      </p:sp>
    </p:spTree>
    <p:extLst>
      <p:ext uri="{BB962C8B-B14F-4D97-AF65-F5344CB8AC3E}">
        <p14:creationId xmlns:p14="http://schemas.microsoft.com/office/powerpoint/2010/main" val="151268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see, we were conducting the focus groups with late elementary-aged</a:t>
            </a:r>
            <a:r>
              <a:rPr lang="en-US" sz="1200" b="0" i="0" kern="1200" baseline="0" dirty="0" smtClean="0">
                <a:solidFill>
                  <a:schemeClr val="tx1"/>
                </a:solidFill>
                <a:effectLst/>
                <a:latin typeface="+mn-lt"/>
                <a:ea typeface="+mn-ea"/>
                <a:cs typeface="+mn-cs"/>
              </a:rPr>
              <a:t> girls and we were trying to come up with appropriate incentives for their participation in our somewhat boring questions. Now, don’t get me wrong – the girls LOVED our bubble gum and candy. But guess who did not. Yes, the parents. We should have checked with parents about appropriate incentives before we started our focus group.”</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Ok, now, did you just catch the main message of the talk? Here it is again “We should have checked with parents about appropriate incentives before we started our focus group.” That’s the bottom line right there. It is distilled and encapsulated and told at the beginning. Everything else we want to convey builds on and supports this bottom line.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Which means, you must figure out your bottom line and encapsulate it. Let’s practice that right now.</a:t>
            </a:r>
          </a:p>
        </p:txBody>
      </p:sp>
      <p:sp>
        <p:nvSpPr>
          <p:cNvPr id="4" name="Slide Number Placeholder 3"/>
          <p:cNvSpPr>
            <a:spLocks noGrp="1"/>
          </p:cNvSpPr>
          <p:nvPr>
            <p:ph type="sldNum" sz="quarter" idx="10"/>
          </p:nvPr>
        </p:nvSpPr>
        <p:spPr/>
        <p:txBody>
          <a:bodyPr/>
          <a:lstStyle/>
          <a:p>
            <a:fld id="{1576A8D0-4A5E-408F-84F5-5906D28BC11D}" type="slidenum">
              <a:rPr lang="en-US" smtClean="0"/>
              <a:t>31</a:t>
            </a:fld>
            <a:endParaRPr lang="en-US"/>
          </a:p>
        </p:txBody>
      </p:sp>
    </p:spTree>
    <p:extLst>
      <p:ext uri="{BB962C8B-B14F-4D97-AF65-F5344CB8AC3E}">
        <p14:creationId xmlns:p14="http://schemas.microsoft.com/office/powerpoint/2010/main" val="373616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time ago</a:t>
            </a:r>
            <a:r>
              <a:rPr lang="en-US" baseline="0" dirty="0" smtClean="0"/>
              <a:t>, there was a series of books from SMITH </a:t>
            </a:r>
            <a:r>
              <a:rPr lang="en-US" baseline="0" dirty="0" err="1" smtClean="0"/>
              <a:t>Magaizne</a:t>
            </a:r>
            <a:r>
              <a:rPr lang="en-US" baseline="0" dirty="0" smtClean="0"/>
              <a:t> that came out called the Six Word </a:t>
            </a:r>
            <a:r>
              <a:rPr lang="en-US" baseline="0" dirty="0" err="1" smtClean="0"/>
              <a:t>Memiors</a:t>
            </a:r>
            <a:r>
              <a:rPr lang="en-US" baseline="0" dirty="0" smtClean="0"/>
              <a:t>. Famous and not famous people were asked to sum up the totality of what happened in their lives into just six words. Sounds like a challenge, right? Here are some of the best:</a:t>
            </a:r>
          </a:p>
          <a:p>
            <a:endParaRPr lang="en-US" baseline="0" dirty="0" smtClean="0"/>
          </a:p>
          <a:p>
            <a:r>
              <a:rPr lang="en-US" sz="1200" b="0" i="0" kern="1200" dirty="0" smtClean="0">
                <a:solidFill>
                  <a:schemeClr val="tx1"/>
                </a:solidFill>
                <a:effectLst/>
                <a:latin typeface="+mn-lt"/>
                <a:ea typeface="+mn-ea"/>
                <a:cs typeface="+mn-cs"/>
              </a:rPr>
              <a:t>After cancer, I became a semicolon.</a:t>
            </a:r>
            <a:r>
              <a:rPr lang="en-US" dirty="0" smtClean="0"/>
              <a:t/>
            </a:r>
            <a:br>
              <a:rPr lang="en-US" dirty="0" smtClean="0"/>
            </a:br>
            <a:r>
              <a:rPr lang="en-US" sz="1200" b="0" i="1" kern="1200" dirty="0" smtClean="0">
                <a:solidFill>
                  <a:schemeClr val="tx1"/>
                </a:solidFill>
                <a:effectLst/>
                <a:latin typeface="+mn-lt"/>
                <a:ea typeface="+mn-ea"/>
                <a:cs typeface="+mn-cs"/>
              </a:rPr>
              <a:t>Anthony R. </a:t>
            </a:r>
            <a:r>
              <a:rPr lang="en-US" sz="1200" b="0" i="1" kern="1200" dirty="0" err="1" smtClean="0">
                <a:solidFill>
                  <a:schemeClr val="tx1"/>
                </a:solidFill>
                <a:effectLst/>
                <a:latin typeface="+mn-lt"/>
                <a:ea typeface="+mn-ea"/>
                <a:cs typeface="+mn-cs"/>
              </a:rPr>
              <a:t>Cardno</a:t>
            </a:r>
            <a:endParaRPr lang="en-US" sz="1200" b="0" i="1" kern="1200" dirty="0" smtClean="0">
              <a:solidFill>
                <a:schemeClr val="tx1"/>
              </a:solidFill>
              <a:effectLst/>
              <a:latin typeface="+mn-lt"/>
              <a:ea typeface="+mn-ea"/>
              <a:cs typeface="+mn-cs"/>
            </a:endParaRPr>
          </a:p>
          <a:p>
            <a:endParaRPr lang="en-US" sz="1200" b="0" i="1"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psychic said I'd be richer.</a:t>
            </a:r>
            <a:r>
              <a:rPr lang="en-US" dirty="0" smtClean="0"/>
              <a:t/>
            </a:r>
            <a:br>
              <a:rPr lang="en-US" dirty="0" smtClean="0"/>
            </a:br>
            <a:r>
              <a:rPr lang="en-US" sz="1200" b="0" i="1" kern="1200" dirty="0" smtClean="0">
                <a:solidFill>
                  <a:schemeClr val="tx1"/>
                </a:solidFill>
                <a:effectLst/>
                <a:latin typeface="+mn-lt"/>
                <a:ea typeface="+mn-ea"/>
                <a:cs typeface="+mn-cs"/>
              </a:rPr>
              <a:t>- Elizabeth Bernstein</a:t>
            </a:r>
          </a:p>
          <a:p>
            <a:endParaRPr lang="en-US" sz="1200" b="0" i="1"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Brought it to a boil, often.</a:t>
            </a:r>
          </a:p>
          <a:p>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Mario </a:t>
            </a:r>
            <a:r>
              <a:rPr lang="en-US" sz="1200" b="0" i="1" kern="1200" baseline="0" dirty="0" err="1" smtClean="0">
                <a:solidFill>
                  <a:schemeClr val="tx1"/>
                </a:solidFill>
                <a:effectLst/>
                <a:latin typeface="+mn-lt"/>
                <a:ea typeface="+mn-ea"/>
                <a:cs typeface="+mn-cs"/>
              </a:rPr>
              <a:t>Batali</a:t>
            </a:r>
            <a:endParaRPr lang="en-US" i="1" baseline="0" dirty="0" smtClean="0"/>
          </a:p>
          <a:p>
            <a:endParaRPr lang="en-US" baseline="0" dirty="0" smtClean="0"/>
          </a:p>
          <a:p>
            <a:r>
              <a:rPr lang="en-US" baseline="0" dirty="0" smtClean="0"/>
              <a:t>Now, if they can tell their entire lives in just six words, so to can you funnel your presentation story into the key message. Take a moment right now. But before you get too far, let me warn you about a common mistake: in the effort to summarize, the six words can become the most boring and generic story. So don’t go there. Come up with your six words and then share it with the people around you who can tell you if it’s appropriately enticing. Let’s take 5 minutes right now and write it directly on your handout in your Bottom Line section. [GIVE 5 MINUTES]</a:t>
            </a:r>
          </a:p>
          <a:p>
            <a:endParaRPr lang="en-US" baseline="0" dirty="0" smtClean="0"/>
          </a:p>
          <a:p>
            <a:r>
              <a:rPr lang="en-US" baseline="0" dirty="0" smtClean="0"/>
              <a:t>[ASK THE AUDIENCE] What did you come up with? Can we share a couple? [Take a few minutes to share.]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32</a:t>
            </a:fld>
            <a:endParaRPr lang="en-US"/>
          </a:p>
        </p:txBody>
      </p:sp>
    </p:spTree>
    <p:extLst>
      <p:ext uri="{BB962C8B-B14F-4D97-AF65-F5344CB8AC3E}">
        <p14:creationId xmlns:p14="http://schemas.microsoft.com/office/powerpoint/2010/main" val="2978083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t>
            </a:r>
            <a:r>
              <a:rPr lang="en-US" baseline="0" dirty="0" smtClean="0"/>
              <a:t>six word presentation story for this presentation.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Coordinators and Inventors may very</a:t>
            </a:r>
            <a:r>
              <a:rPr lang="en-US" baseline="0" dirty="0" smtClean="0"/>
              <a:t> well need to put these 6 words on their slides.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I know this seems</a:t>
            </a:r>
            <a:r>
              <a:rPr lang="en-US" baseline="0" dirty="0" smtClean="0"/>
              <a:t> a bit restrictive. You do not literally have to stick to six words but the idea is that you can concisely convey the key point of your work.</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33</a:t>
            </a:fld>
            <a:endParaRPr lang="en-US"/>
          </a:p>
        </p:txBody>
      </p:sp>
    </p:spTree>
    <p:extLst>
      <p:ext uri="{BB962C8B-B14F-4D97-AF65-F5344CB8AC3E}">
        <p14:creationId xmlns:p14="http://schemas.microsoft.com/office/powerpoint/2010/main" val="143244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the Bottom Line contains</a:t>
            </a:r>
            <a:r>
              <a:rPr lang="en-US" sz="1200" b="0" i="0" u="none" strike="noStrike" kern="1200" baseline="0" dirty="0" smtClean="0">
                <a:solidFill>
                  <a:schemeClr val="tx1"/>
                </a:solidFill>
                <a:effectLst/>
                <a:latin typeface="+mn-lt"/>
                <a:ea typeface="+mn-ea"/>
                <a:cs typeface="+mn-cs"/>
              </a:rPr>
              <a:t> your summarized key point with some slight elaboration and foreshadowing of the next pieces of your talk.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34</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we’ve established the Bottom</a:t>
            </a:r>
            <a:r>
              <a:rPr lang="en-US" baseline="0" dirty="0" smtClean="0"/>
              <a:t> Line, we can elaborate in the Explanation. This is largest chunk of the talk and it follows the exciting high of the Bottom Line so it must keep attention and reinforce the message and you can do so in a way that </a:t>
            </a:r>
            <a:r>
              <a:rPr lang="en-US" dirty="0" smtClean="0"/>
              <a:t>taps into both logic</a:t>
            </a:r>
            <a:r>
              <a:rPr lang="en-US" baseline="0" dirty="0" smtClean="0"/>
              <a:t> and emotion.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 walk through some possible ways to organize and structure this</a:t>
            </a:r>
            <a:r>
              <a:rPr lang="en-US" baseline="0" dirty="0" smtClean="0"/>
              <a:t> part of the Messaging Model. </a:t>
            </a:r>
            <a:r>
              <a:rPr lang="en-US" dirty="0" smtClean="0"/>
              <a:t>We want to give a logical structure</a:t>
            </a:r>
            <a:r>
              <a:rPr lang="en-US" baseline="0" dirty="0" smtClean="0"/>
              <a:t> that speaks to our need for organization while also connecting with the audience, through interaction, through our stories, through our humor or whatever fits your presentation type and your data. There are many possible ways to structure the explanation.</a:t>
            </a:r>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35</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Metaphor</a:t>
            </a:r>
          </a:p>
          <a:p>
            <a:r>
              <a:rPr lang="en-US" dirty="0" smtClean="0"/>
              <a:t>In the Potent Presentations talk on presentation delivery, they speak about Delivery Glue.</a:t>
            </a:r>
          </a:p>
          <a:p>
            <a:r>
              <a:rPr lang="en-US" dirty="0" smtClean="0"/>
              <a:t>Beth </a:t>
            </a:r>
            <a:r>
              <a:rPr lang="en-US" dirty="0" err="1" smtClean="0"/>
              <a:t>Kanter’s</a:t>
            </a:r>
            <a:r>
              <a:rPr lang="en-US" dirty="0" smtClean="0"/>
              <a:t> talk on using social media for nonprofits is framed as Crawl,</a:t>
            </a:r>
            <a:r>
              <a:rPr lang="en-US" baseline="0" dirty="0" smtClean="0"/>
              <a:t> Walk, Run, Swim. So she draws on a progressive model already familiar to the audience to explain concepts they don’t know well at all.</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36</a:t>
            </a:fld>
            <a:endParaRPr lang="en-US"/>
          </a:p>
        </p:txBody>
      </p:sp>
    </p:spTree>
    <p:extLst>
      <p:ext uri="{BB962C8B-B14F-4D97-AF65-F5344CB8AC3E}">
        <p14:creationId xmlns:p14="http://schemas.microsoft.com/office/powerpoint/2010/main" val="2332899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compare and contrast your content</a:t>
            </a:r>
            <a:r>
              <a:rPr lang="en-US" baseline="0" dirty="0" smtClean="0"/>
              <a:t> with something else. This can be especially helpful if you are introducing something fairly theoretical or high-level. Defining it by what it like and what it is not can help conceptually consolidate your information.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Similarly, the research in rhetoric shows that great political speeches have used a “my view” / “my opponent’s view” structure that contrasts the speech.</a:t>
            </a:r>
            <a:endParaRPr lang="en-US"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37</a:t>
            </a:fld>
            <a:endParaRPr lang="en-US"/>
          </a:p>
        </p:txBody>
      </p:sp>
    </p:spTree>
    <p:extLst>
      <p:ext uri="{BB962C8B-B14F-4D97-AF65-F5344CB8AC3E}">
        <p14:creationId xmlns:p14="http://schemas.microsoft.com/office/powerpoint/2010/main" val="2453725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summarize it into three (or some number</a:t>
            </a:r>
            <a:r>
              <a:rPr lang="en-US" baseline="0" dirty="0" smtClean="0"/>
              <a:t> of) </a:t>
            </a:r>
            <a:r>
              <a:rPr lang="en-US" dirty="0" smtClean="0"/>
              <a:t>key points. This is one</a:t>
            </a:r>
            <a:r>
              <a:rPr lang="en-US" baseline="0" dirty="0" smtClean="0"/>
              <a:t> of the most basic ways of structuring, and it’s actually a fairly weak structure, but grouping the content into three main chunks helps people remember the content later on because once they recall those three main points, they are better able to fill in the details as well.</a:t>
            </a:r>
            <a:endParaRPr lang="en-US"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38</a:t>
            </a:fld>
            <a:endParaRPr lang="en-US"/>
          </a:p>
        </p:txBody>
      </p:sp>
    </p:spTree>
    <p:extLst>
      <p:ext uri="{BB962C8B-B14F-4D97-AF65-F5344CB8AC3E}">
        <p14:creationId xmlns:p14="http://schemas.microsoft.com/office/powerpoint/2010/main" val="2453725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there’s the ubiquitous Top 10</a:t>
            </a:r>
            <a:r>
              <a:rPr lang="en-US" baseline="0" dirty="0" smtClean="0"/>
              <a:t> list.</a:t>
            </a:r>
          </a:p>
          <a:p>
            <a:r>
              <a:rPr lang="en-US" baseline="0" dirty="0" smtClean="0"/>
              <a:t>It works best for sequential content, but remember that there are only 7 minutes in this section, so it would have to be content you can walk through quickly.</a:t>
            </a:r>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39</a:t>
            </a:fld>
            <a:endParaRPr lang="en-US"/>
          </a:p>
        </p:txBody>
      </p:sp>
    </p:spTree>
    <p:extLst>
      <p:ext uri="{BB962C8B-B14F-4D97-AF65-F5344CB8AC3E}">
        <p14:creationId xmlns:p14="http://schemas.microsoft.com/office/powerpoint/2010/main" val="97636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how we normally go about structuring</a:t>
            </a:r>
            <a:r>
              <a:rPr lang="en-US" baseline="0" dirty="0" smtClean="0"/>
              <a:t> our presentations. This is the part that feels serious and logical and rigorous. Does it look familiar? Yes, it’s the basic format for a journal article. It’s just that a journal article is not the same dissemination forum as a presentation. Jane Davidson has been talking for some time about more actionable reporting, in which we do not make the reader wait until page 50 to get to the good stuff. Today’s readers just don’t have the patience for it. </a:t>
            </a:r>
            <a:endParaRPr lang="en-US" dirty="0" smtClean="0"/>
          </a:p>
          <a:p>
            <a:r>
              <a:rPr lang="en-US" baseline="0" dirty="0" smtClean="0"/>
              <a:t>In a very similar vein, if we bore people with 5 minutes of the background and literature review and methodology before we get to the interesting stuff in a conference presentation, [ASK THE AUDIENCE] what will they do? Check their phone, sleep, leave.</a:t>
            </a:r>
          </a:p>
          <a:p>
            <a:r>
              <a:rPr lang="en-US" baseline="0" dirty="0" smtClean="0"/>
              <a:t/>
            </a:r>
            <a:br>
              <a:rPr lang="en-US" baseline="0" dirty="0" smtClean="0"/>
            </a:br>
            <a:r>
              <a:rPr lang="en-US" baseline="0" dirty="0" smtClean="0"/>
              <a:t>So for a conference presentation, we are, in essence, going to [CLICK] Flip the report.</a:t>
            </a:r>
          </a:p>
          <a:p>
            <a:endParaRPr lang="en-US" baseline="0"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4</a:t>
            </a:fld>
            <a:endParaRPr lang="en-US"/>
          </a:p>
        </p:txBody>
      </p:sp>
    </p:spTree>
    <p:extLst>
      <p:ext uri="{BB962C8B-B14F-4D97-AF65-F5344CB8AC3E}">
        <p14:creationId xmlns:p14="http://schemas.microsoft.com/office/powerpoint/2010/main" val="2095691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could try a pro/con structure. Imagine putting this framework on a discussion about innovative methods. It’s a relatable structure, particularly for evaluators. It is different from compare/contrast in that you don’t necessarily need to have other information to reference or compare to.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40</a:t>
            </a:fld>
            <a:endParaRPr lang="en-US"/>
          </a:p>
        </p:txBody>
      </p:sp>
    </p:spTree>
    <p:extLst>
      <p:ext uri="{BB962C8B-B14F-4D97-AF65-F5344CB8AC3E}">
        <p14:creationId xmlns:p14="http://schemas.microsoft.com/office/powerpoint/2010/main" val="1387391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Good/better/best could be another organizing structure. AEA uses this in the Potent Presentations training on slide design, where they actually walk through before and after examples. Like the rest of these, it is a relatable way of conveying your information. And it is in that </a:t>
            </a:r>
            <a:r>
              <a:rPr lang="en-US" baseline="0" dirty="0" err="1" smtClean="0"/>
              <a:t>relatability</a:t>
            </a:r>
            <a:r>
              <a:rPr lang="en-US" baseline="0" dirty="0" smtClean="0"/>
              <a:t> that we connect to our audience’s emotions.</a:t>
            </a:r>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41</a:t>
            </a:fld>
            <a:endParaRPr lang="en-US"/>
          </a:p>
        </p:txBody>
      </p:sp>
    </p:spTree>
    <p:extLst>
      <p:ext uri="{BB962C8B-B14F-4D97-AF65-F5344CB8AC3E}">
        <p14:creationId xmlns:p14="http://schemas.microsoft.com/office/powerpoint/2010/main" val="220620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there’s the popular organizational concept of a story.</a:t>
            </a:r>
          </a:p>
          <a:p>
            <a:r>
              <a:rPr lang="en-US" baseline="0" dirty="0" smtClean="0"/>
              <a:t>If you aren’t a natural storyteller or it doesn’t make sense for your content, you can use one of these earlier structures. But if you think you might like to give storytelling a try, there’s good reason. More and more research is showing that stories connect to the heart and the mind in powerful ways. It’s been found to be particularly excellent for persuasion of those with counter beliefs </a:t>
            </a:r>
            <a:r>
              <a:rPr lang="en-US" dirty="0" smtClean="0">
                <a:hlinkClick r:id="rId3"/>
              </a:rPr>
              <a:t>http://www.thejuryexpert.com/wp-content/uploads/MazzoccoGreenTJEMay2011.pdf</a:t>
            </a:r>
            <a:r>
              <a:rPr lang="en-US" dirty="0" smtClean="0"/>
              <a:t/>
            </a:r>
            <a:br>
              <a:rPr lang="en-US" dirty="0" smtClean="0"/>
            </a:br>
            <a:r>
              <a:rPr lang="en-US" dirty="0" smtClean="0"/>
              <a:t>Stories exhibit greater attitude and belief change.</a:t>
            </a:r>
            <a:endParaRPr lang="en-US" baseline="0" dirty="0" smtClean="0"/>
          </a:p>
          <a:p>
            <a:endParaRPr lang="en-US" dirty="0" smtClean="0"/>
          </a:p>
          <a:p>
            <a:r>
              <a:rPr lang="en-US" dirty="0" smtClean="0"/>
              <a:t>Now within the overarching organizing principle of storytelling, there are lots</a:t>
            </a:r>
            <a:r>
              <a:rPr lang="en-US" baseline="0" dirty="0" smtClean="0"/>
              <a:t> of ways to actually structure a story.</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42</a:t>
            </a:fld>
            <a:endParaRPr lang="en-US"/>
          </a:p>
        </p:txBody>
      </p:sp>
    </p:spTree>
    <p:extLst>
      <p:ext uri="{BB962C8B-B14F-4D97-AF65-F5344CB8AC3E}">
        <p14:creationId xmlns:p14="http://schemas.microsoft.com/office/powerpoint/2010/main" val="220620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what </a:t>
            </a:r>
            <a:r>
              <a:rPr lang="en-US" baseline="0" dirty="0" err="1" smtClean="0"/>
              <a:t>Artistotle</a:t>
            </a:r>
            <a:r>
              <a:rPr lang="en-US" baseline="0" dirty="0" smtClean="0"/>
              <a:t> thought. He divided this up into 3 acts.</a:t>
            </a:r>
          </a:p>
          <a:p>
            <a:endParaRPr lang="en-US" baseline="0" dirty="0" smtClean="0"/>
          </a:p>
          <a:p>
            <a:r>
              <a:rPr lang="en-US" sz="1200" b="0" i="0" kern="1200" dirty="0" smtClean="0">
                <a:solidFill>
                  <a:schemeClr val="tx1"/>
                </a:solidFill>
                <a:effectLst/>
                <a:latin typeface="+mn-lt"/>
                <a:ea typeface="+mn-ea"/>
                <a:cs typeface="+mn-cs"/>
              </a:rPr>
              <a:t>Act One sets up the main character's dilemma, and commits them to resolving it.</a:t>
            </a:r>
          </a:p>
          <a:p>
            <a:r>
              <a:rPr lang="en-US" sz="1200" b="0" i="0" kern="1200" dirty="0" smtClean="0">
                <a:solidFill>
                  <a:schemeClr val="tx1"/>
                </a:solidFill>
                <a:effectLst/>
                <a:latin typeface="+mn-lt"/>
                <a:ea typeface="+mn-ea"/>
                <a:cs typeface="+mn-cs"/>
              </a:rPr>
              <a:t>Act Two develops the underlying conflict between the main character and whatever forces stand between her or him and the resolution.</a:t>
            </a:r>
          </a:p>
          <a:p>
            <a:r>
              <a:rPr lang="en-US" sz="1200" b="0" i="0" kern="1200" dirty="0" smtClean="0">
                <a:solidFill>
                  <a:schemeClr val="tx1"/>
                </a:solidFill>
                <a:effectLst/>
                <a:latin typeface="+mn-lt"/>
                <a:ea typeface="+mn-ea"/>
                <a:cs typeface="+mn-cs"/>
              </a:rPr>
              <a:t>Act Three resolves the conflict and shows us how the character has changed along the way, often hinting at the character's ultimate destiny.</a:t>
            </a:r>
          </a:p>
          <a:p>
            <a:endParaRPr lang="en-US" baseline="0" dirty="0" smtClean="0"/>
          </a:p>
          <a:p>
            <a:endParaRPr lang="en-US" baseline="0" dirty="0" smtClean="0"/>
          </a:p>
          <a:p>
            <a:r>
              <a:rPr lang="en-US" dirty="0" smtClean="0">
                <a:hlinkClick r:id="rId3"/>
              </a:rPr>
              <a:t>http://www.musik-therapie.at/PederHill/Structure&amp;Plot.htm</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43</a:t>
            </a:fld>
            <a:endParaRPr lang="en-US"/>
          </a:p>
        </p:txBody>
      </p:sp>
    </p:spTree>
    <p:extLst>
      <p:ext uri="{BB962C8B-B14F-4D97-AF65-F5344CB8AC3E}">
        <p14:creationId xmlns:p14="http://schemas.microsoft.com/office/powerpoint/2010/main" val="220620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another option from Gustav Freytag, a playwright and novelist, who discovered it after analyzing </a:t>
            </a:r>
            <a:r>
              <a:rPr lang="en-US" baseline="0" dirty="0" err="1" smtClean="0"/>
              <a:t>greek</a:t>
            </a:r>
            <a:r>
              <a:rPr lang="en-US" baseline="0" dirty="0" smtClean="0"/>
              <a:t> and </a:t>
            </a:r>
            <a:r>
              <a:rPr lang="en-US" baseline="0" dirty="0" err="1" smtClean="0"/>
              <a:t>shakespearan</a:t>
            </a:r>
            <a:r>
              <a:rPr lang="en-US" baseline="0" dirty="0" smtClean="0"/>
              <a:t> drama. It’s similar to </a:t>
            </a:r>
            <a:r>
              <a:rPr lang="en-US" baseline="0" dirty="0" err="1" smtClean="0"/>
              <a:t>artistotle</a:t>
            </a:r>
            <a:r>
              <a:rPr lang="en-US" baseline="0" dirty="0" smtClean="0"/>
              <a:t> but it more clearly defines the climax and the denouement. Does that fit your data? Maybe, maybe not.</a:t>
            </a:r>
            <a:endParaRPr lang="en-US"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44</a:t>
            </a:fld>
            <a:endParaRPr lang="en-US"/>
          </a:p>
        </p:txBody>
      </p:sp>
    </p:spTree>
    <p:extLst>
      <p:ext uri="{BB962C8B-B14F-4D97-AF65-F5344CB8AC3E}">
        <p14:creationId xmlns:p14="http://schemas.microsoft.com/office/powerpoint/2010/main" val="220620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great story arc is from Nancy Duarte’s book Resonate. She calls it a </a:t>
            </a:r>
            <a:r>
              <a:rPr lang="en-US" baseline="0" dirty="0" err="1" smtClean="0"/>
              <a:t>sparkline</a:t>
            </a:r>
            <a:r>
              <a:rPr lang="en-US" baseline="0" dirty="0" smtClean="0"/>
              <a:t>, and I believe it is similar to compare and contrast in which the narrative volleys between describing what is and what could be. She says alternating between contrasting arguments or what happened in the past creates interest. </a:t>
            </a:r>
          </a:p>
          <a:p>
            <a:endParaRPr lang="en-US" baseline="0" dirty="0" smtClean="0"/>
          </a:p>
          <a:p>
            <a:r>
              <a:rPr lang="en-US" baseline="0" dirty="0" smtClean="0"/>
              <a:t>Now you’ve probably noticed that in each of these diagrams, the story arc begins and ends beyond the explanation section of the Messaging Model.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45</a:t>
            </a:fld>
            <a:endParaRPr lang="en-US"/>
          </a:p>
        </p:txBody>
      </p:sp>
    </p:spTree>
    <p:extLst>
      <p:ext uri="{BB962C8B-B14F-4D97-AF65-F5344CB8AC3E}">
        <p14:creationId xmlns:p14="http://schemas.microsoft.com/office/powerpoint/2010/main" val="2206200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because you’ll want to set the</a:t>
            </a:r>
            <a:r>
              <a:rPr lang="en-US" baseline="0" dirty="0" smtClean="0"/>
              <a:t> stage, lay a bit of foreshadowing. State upfront what you’re going to do. “I’m going to tell you the three things we learned about focus group research” during the bottom line portion of the talk.</a:t>
            </a:r>
          </a:p>
          <a:p>
            <a:r>
              <a:rPr lang="en-US" baseline="0" dirty="0" smtClean="0"/>
              <a:t>Then roll right into your structure. “Number one…” </a:t>
            </a:r>
          </a:p>
          <a:p>
            <a:r>
              <a:rPr lang="en-US" baseline="0" dirty="0" smtClean="0"/>
              <a:t>It helps people mentally organize the content you are going to breeze through in just 15 minutes.</a:t>
            </a:r>
          </a:p>
          <a:p>
            <a:endParaRPr lang="en-US" baseline="0" dirty="0" smtClean="0"/>
          </a:p>
          <a:p>
            <a:r>
              <a:rPr lang="en-US" baseline="0" dirty="0" smtClean="0"/>
              <a:t>But there’s also a bit of carryover into the next section of the Messaging Model. But let’s pause here first and let you jot down your ideas for the structure of your explanation section. How can you organize your material there? Take a moment to write it down now. [GIVE 5 MINUTES]</a:t>
            </a:r>
          </a:p>
          <a:p>
            <a:endParaRPr lang="en-US" baseline="0" dirty="0" smtClean="0"/>
          </a:p>
          <a:p>
            <a:r>
              <a:rPr lang="en-US" baseline="0" dirty="0" smtClean="0"/>
              <a:t>Okay, let’s return to talk about the next section.</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46</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 What.</a:t>
            </a:r>
          </a:p>
          <a:p>
            <a:endParaRPr lang="en-US" dirty="0" smtClean="0"/>
          </a:p>
          <a:p>
            <a:r>
              <a:rPr lang="en-US" dirty="0" smtClean="0"/>
              <a:t>In</a:t>
            </a:r>
            <a:r>
              <a:rPr lang="en-US" baseline="0" dirty="0" smtClean="0"/>
              <a:t> this section, we answer the questions </a:t>
            </a:r>
            <a:r>
              <a:rPr lang="en-US" dirty="0" smtClean="0"/>
              <a:t>What’s at stake?</a:t>
            </a:r>
            <a:r>
              <a:rPr lang="en-US" baseline="0" dirty="0" smtClean="0"/>
              <a:t> What are the consequences? We basically have to explain to the audience why this matters to them, which reinforces that emotional connection to the content.</a:t>
            </a:r>
          </a:p>
          <a:p>
            <a:endParaRPr lang="en-US" baseline="0" dirty="0" smtClean="0"/>
          </a:p>
          <a:p>
            <a:r>
              <a:rPr lang="en-US" baseline="0" dirty="0" smtClean="0"/>
              <a:t>This is where it matters who your audience is because you’ll want to frame the so what – and the entire presentation in fact – around who they are. How do you know who they are?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47</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Dozen suggested a few strategies for figuring</a:t>
            </a:r>
            <a:r>
              <a:rPr lang="en-US" baseline="0" dirty="0" smtClean="0"/>
              <a:t> out who the audience might be. One suggested </a:t>
            </a:r>
            <a:r>
              <a:rPr lang="en-US" dirty="0" smtClean="0"/>
              <a:t>calling ahead and talking</a:t>
            </a:r>
            <a:r>
              <a:rPr lang="en-US" baseline="0" dirty="0" smtClean="0"/>
              <a:t> to the host. He said he’d sent his </a:t>
            </a:r>
            <a:r>
              <a:rPr lang="en-US" baseline="0" dirty="0" err="1" smtClean="0"/>
              <a:t>slidedeck</a:t>
            </a:r>
            <a:r>
              <a:rPr lang="en-US" baseline="0" dirty="0" smtClean="0"/>
              <a:t> for review and the host was able to draw out a major connection with the audience that he’d overlooked, so he was able to tweak the message and make it more relevant</a:t>
            </a:r>
            <a:r>
              <a:rPr lang="en-US" dirty="0" smtClean="0"/>
              <a:t>. </a:t>
            </a:r>
          </a:p>
          <a:p>
            <a:endParaRPr lang="en-US" dirty="0" smtClean="0"/>
          </a:p>
          <a:p>
            <a:r>
              <a:rPr lang="en-US" dirty="0" smtClean="0"/>
              <a:t>Others</a:t>
            </a:r>
            <a:r>
              <a:rPr lang="en-US" baseline="0" dirty="0" smtClean="0"/>
              <a:t> said to contact audience members. </a:t>
            </a:r>
            <a:r>
              <a:rPr lang="en-US" dirty="0" smtClean="0"/>
              <a:t>I’ve even been in some situations</a:t>
            </a:r>
            <a:r>
              <a:rPr lang="en-US" baseline="0" dirty="0" smtClean="0"/>
              <a:t> where we were able to poll the audience ahead of time to get the basic idea of who they were. </a:t>
            </a:r>
          </a:p>
          <a:p>
            <a:endParaRPr lang="en-US" baseline="0" dirty="0" smtClean="0"/>
          </a:p>
          <a:p>
            <a:r>
              <a:rPr lang="en-US" baseline="0" dirty="0" smtClean="0"/>
              <a:t>But if you don’t have access to the audience or the host beforehand, they suggested you prepare your message based on the context, what you may know about the crowd.</a:t>
            </a:r>
          </a:p>
          <a:p>
            <a:endParaRPr lang="en-US" baseline="0" dirty="0" smtClean="0"/>
          </a:p>
          <a:p>
            <a:r>
              <a:rPr lang="en-US" baseline="0" dirty="0" smtClean="0"/>
              <a:t>Outside of the AEA conference setting, you may be in situations where you know a great deal about your audience in advance. They may be the primary intended users of your evaluation and thus you’ve been learning about their needs for some time. That makes thinking through to So What much easier.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AEA conference setting, you have no idea about the people in the room. Heck, some of them didn’t even know they were going to be in your audience until moments before you started talking. But we do know that, overall, this conference is mainly comprised of evaluators and evaluation managers from a wide variety of disciplinary backgrounds. So the challenge in the So What section at this conference is about relating what you think it important to what, say, the folks in Data Visualization and Reporting TIG will find important.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talked about flipping the report, we pointed out that in many ways this section is akin to your literature review.</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48</a:t>
            </a:fld>
            <a:endParaRPr lang="en-US"/>
          </a:p>
        </p:txBody>
      </p:sp>
    </p:spTree>
    <p:extLst>
      <p:ext uri="{BB962C8B-B14F-4D97-AF65-F5344CB8AC3E}">
        <p14:creationId xmlns:p14="http://schemas.microsoft.com/office/powerpoint/2010/main" val="753181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job is to situate yourself and your content back into the broader literature of the field. There are three</a:t>
            </a:r>
            <a:r>
              <a:rPr lang="en-US" baseline="0" dirty="0" smtClean="0"/>
              <a:t> stages to the So What:</a:t>
            </a:r>
          </a:p>
          <a:p>
            <a:r>
              <a:rPr lang="en-US" baseline="0" dirty="0" smtClean="0"/>
              <a:t>So what to you</a:t>
            </a:r>
          </a:p>
          <a:p>
            <a:r>
              <a:rPr lang="en-US" baseline="0" dirty="0" smtClean="0"/>
              <a:t>Your immediate peers, as in those who are also a part of your discipline</a:t>
            </a:r>
          </a:p>
          <a:p>
            <a:r>
              <a:rPr lang="en-US" baseline="0" dirty="0" smtClean="0"/>
              <a:t>And the so what for the broader field of evaluation.</a:t>
            </a:r>
          </a:p>
          <a:p>
            <a:r>
              <a:rPr lang="en-US" baseline="0" dirty="0" smtClean="0"/>
              <a:t>Let’s return to the example of focus groups gone bad to walk through how we might frame the so what.</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49</a:t>
            </a:fld>
            <a:endParaRPr lang="en-US"/>
          </a:p>
        </p:txBody>
      </p:sp>
    </p:spTree>
    <p:extLst>
      <p:ext uri="{BB962C8B-B14F-4D97-AF65-F5344CB8AC3E}">
        <p14:creationId xmlns:p14="http://schemas.microsoft.com/office/powerpoint/2010/main" val="44780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one would normally write</a:t>
            </a:r>
            <a:r>
              <a:rPr lang="en-US" baseline="0" dirty="0" smtClean="0"/>
              <a:t> in the background and methodology sections will be collapsed and condensed into the presentation background. </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a:t>
            </a:fld>
            <a:endParaRPr lang="en-US"/>
          </a:p>
        </p:txBody>
      </p:sp>
    </p:spTree>
    <p:extLst>
      <p:ext uri="{BB962C8B-B14F-4D97-AF65-F5344CB8AC3E}">
        <p14:creationId xmlns:p14="http://schemas.microsoft.com/office/powerpoint/2010/main" val="3855438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particular project we learned that craft materials and things</a:t>
            </a:r>
            <a:r>
              <a:rPr lang="en-US" baseline="0" dirty="0" smtClean="0"/>
              <a:t> from the nature center gift shop were approved by both subjects and their parents. We learned, the hard way, that we shouldn’t rely on sugar or junk food as incentives, even if the girls liked the idea. The parents did not. The idea of picking up a pizza and a 2 liter on the way to the focus group is no longer sufficient.”</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50</a:t>
            </a:fld>
            <a:endParaRPr lang="en-US"/>
          </a:p>
        </p:txBody>
      </p:sp>
    </p:spTree>
    <p:extLst>
      <p:ext uri="{BB962C8B-B14F-4D97-AF65-F5344CB8AC3E}">
        <p14:creationId xmlns:p14="http://schemas.microsoft.com/office/powerpoint/2010/main" val="3234828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rest of you doing focus groups with young children, the point is that quality</a:t>
            </a:r>
            <a:r>
              <a:rPr lang="en-US" baseline="0" dirty="0" smtClean="0"/>
              <a:t> meaningful tangibles are a good idea over anything edible or plastic.” </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51</a:t>
            </a:fld>
            <a:endParaRPr lang="en-US"/>
          </a:p>
        </p:txBody>
      </p:sp>
    </p:spTree>
    <p:extLst>
      <p:ext uri="{BB962C8B-B14F-4D97-AF65-F5344CB8AC3E}">
        <p14:creationId xmlns:p14="http://schemas.microsoft.com/office/powerpoint/2010/main" val="3234828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using</a:t>
            </a:r>
            <a:r>
              <a:rPr lang="en-US" baseline="0" dirty="0" smtClean="0"/>
              <a:t> any type of incentive in your data collection, you can avoid the problems we ran into if you do a little digging to find out what’s going to be meaningful to your subjects. Don’t fall into the easy trap of assuming junk is okay.”</a:t>
            </a:r>
          </a:p>
          <a:p>
            <a:endParaRPr lang="en-US" baseline="0" dirty="0" smtClean="0"/>
          </a:p>
          <a:p>
            <a:r>
              <a:rPr lang="en-US" baseline="0" dirty="0" smtClean="0"/>
              <a:t>See the progression there? And it leaves folks thinking about themselves, relating your words to their own situation, making that emotional connection.</a:t>
            </a:r>
          </a:p>
          <a:p>
            <a:endParaRPr lang="en-US" baseline="0" dirty="0" smtClean="0"/>
          </a:p>
          <a:p>
            <a:r>
              <a:rPr lang="en-US" baseline="0" dirty="0" smtClean="0"/>
              <a:t>So right now, on your handout, spell out the way you’ll pull out the So What for each of these groups. [GIVE 5 MINUTES]</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52</a:t>
            </a:fld>
            <a:endParaRPr lang="en-US"/>
          </a:p>
        </p:txBody>
      </p:sp>
    </p:spTree>
    <p:extLst>
      <p:ext uri="{BB962C8B-B14F-4D97-AF65-F5344CB8AC3E}">
        <p14:creationId xmlns:p14="http://schemas.microsoft.com/office/powerpoint/2010/main" val="3234828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final section of your talk, you’ll be closing things</a:t>
            </a:r>
            <a:r>
              <a:rPr lang="en-US" baseline="0" dirty="0" smtClean="0"/>
              <a:t> down. But instead of saying thank you and then taking some time for questions, consider ending on a stronger note. The call to action is where you explicitly state the next steps you want the audience to take as a result of what they heard from you.</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53</a:t>
            </a:fld>
            <a:endParaRPr lang="en-US"/>
          </a:p>
        </p:txBody>
      </p:sp>
    </p:spTree>
    <p:extLst>
      <p:ext uri="{BB962C8B-B14F-4D97-AF65-F5344CB8AC3E}">
        <p14:creationId xmlns:p14="http://schemas.microsoft.com/office/powerpoint/2010/main" val="1384391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you’ll want to say something like:</a:t>
            </a:r>
          </a:p>
          <a:p>
            <a:r>
              <a:rPr lang="en-US" dirty="0" smtClean="0"/>
              <a:t>“Think about your focus group incentives, especially when working with vulnerable populations</a:t>
            </a:r>
            <a:br>
              <a:rPr lang="en-US" dirty="0" smtClean="0"/>
            </a:br>
            <a:r>
              <a:rPr lang="en-US" dirty="0" smtClean="0"/>
              <a:t>If you sit on an ethics review board,</a:t>
            </a:r>
            <a:r>
              <a:rPr lang="en-US" baseline="0" dirty="0" smtClean="0"/>
              <a:t> it might be time to begin considering junk food as an unethical incentive choice.”</a:t>
            </a:r>
          </a:p>
          <a:p>
            <a:endParaRPr lang="en-US" baseline="0" dirty="0" smtClean="0"/>
          </a:p>
          <a:p>
            <a:r>
              <a:rPr lang="en-US" baseline="0" dirty="0" smtClean="0"/>
              <a:t>Something along those lines. It’s a bit of reframing what you’ve already said.</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54</a:t>
            </a:fld>
            <a:endParaRPr lang="en-US"/>
          </a:p>
        </p:txBody>
      </p:sp>
    </p:spTree>
    <p:extLst>
      <p:ext uri="{BB962C8B-B14F-4D97-AF65-F5344CB8AC3E}">
        <p14:creationId xmlns:p14="http://schemas.microsoft.com/office/powerpoint/2010/main" val="1019216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also probably want to encourage people to connect afterward.</a:t>
            </a:r>
          </a:p>
          <a:p>
            <a:r>
              <a:rPr lang="en-US" dirty="0" smtClean="0"/>
              <a:t>“Contact me in all of these ways</a:t>
            </a:r>
            <a:br>
              <a:rPr lang="en-US" dirty="0" smtClean="0"/>
            </a:br>
            <a:r>
              <a:rPr lang="en-US" dirty="0" smtClean="0"/>
              <a:t>Look for our forthcoming journal article in Evaluation</a:t>
            </a:r>
            <a:r>
              <a:rPr lang="en-US" baseline="0" dirty="0" smtClean="0"/>
              <a:t> and Program Planning…”</a:t>
            </a:r>
          </a:p>
          <a:p>
            <a:endParaRPr lang="en-US" dirty="0" smtClean="0"/>
          </a:p>
          <a:p>
            <a:r>
              <a:rPr lang="en-US" dirty="0" smtClean="0"/>
              <a:t>The main idea here is that we hope to have poked at our audience’s brain and heart to stir them up a bit about this topic. Let’s give</a:t>
            </a:r>
            <a:r>
              <a:rPr lang="en-US" baseline="0" dirty="0" smtClean="0"/>
              <a:t> them methods to extend that energy.</a:t>
            </a:r>
            <a:endParaRPr lang="en-US" dirty="0" smtClean="0"/>
          </a:p>
          <a:p>
            <a:endParaRPr lang="en-US" dirty="0" smtClean="0"/>
          </a:p>
          <a:p>
            <a:r>
              <a:rPr lang="en-US" dirty="0" smtClean="0"/>
              <a:t>Take a moment to jot down</a:t>
            </a:r>
            <a:r>
              <a:rPr lang="en-US" baseline="0" dirty="0" smtClean="0"/>
              <a:t> the next steps you want your audience to take after they hear from you. [GIVE 3 MINUTES]</a:t>
            </a:r>
          </a:p>
          <a:p>
            <a:endParaRPr lang="en-US" baseline="0"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55</a:t>
            </a:fld>
            <a:endParaRPr lang="en-US"/>
          </a:p>
        </p:txBody>
      </p:sp>
    </p:spTree>
    <p:extLst>
      <p:ext uri="{BB962C8B-B14F-4D97-AF65-F5344CB8AC3E}">
        <p14:creationId xmlns:p14="http://schemas.microsoft.com/office/powerpoint/2010/main" val="2524399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take a break here to answer some of your questions.</a:t>
            </a:r>
            <a:endParaRPr lang="en-US" dirty="0" smtClean="0"/>
          </a:p>
        </p:txBody>
      </p:sp>
      <p:sp>
        <p:nvSpPr>
          <p:cNvPr id="4" name="Slide Number Placeholder 3"/>
          <p:cNvSpPr>
            <a:spLocks noGrp="1"/>
          </p:cNvSpPr>
          <p:nvPr>
            <p:ph type="sldNum" sz="quarter" idx="10"/>
          </p:nvPr>
        </p:nvSpPr>
        <p:spPr/>
        <p:txBody>
          <a:bodyPr/>
          <a:lstStyle/>
          <a:p>
            <a:fld id="{1576A8D0-4A5E-408F-84F5-5906D28BC11D}" type="slidenum">
              <a:rPr lang="en-US" smtClean="0"/>
              <a:t>56</a:t>
            </a:fld>
            <a:endParaRPr lang="en-US"/>
          </a:p>
        </p:txBody>
      </p:sp>
    </p:spTree>
    <p:extLst>
      <p:ext uri="{BB962C8B-B14F-4D97-AF65-F5344CB8AC3E}">
        <p14:creationId xmlns:p14="http://schemas.microsoft.com/office/powerpoint/2010/main" val="1702525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wrap</a:t>
            </a:r>
            <a:r>
              <a:rPr lang="en-US" baseline="0" dirty="0" smtClean="0"/>
              <a:t> up, let’s look at how this presentation, even though it was closer to 90 minutes, fit the messaging model.</a:t>
            </a:r>
          </a:p>
          <a:p>
            <a:endParaRPr lang="en-US" baseline="0" dirty="0" smtClean="0"/>
          </a:p>
          <a:p>
            <a:r>
              <a:rPr lang="en-US" baseline="0" dirty="0" smtClean="0"/>
              <a:t>I began by talking about the need to connect to both the logical and emotional sides of your audience.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57</a:t>
            </a:fld>
            <a:endParaRPr lang="en-US"/>
          </a:p>
        </p:txBody>
      </p:sp>
    </p:spTree>
    <p:extLst>
      <p:ext uri="{BB962C8B-B14F-4D97-AF65-F5344CB8AC3E}">
        <p14:creationId xmlns:p14="http://schemas.microsoft.com/office/powerpoint/2010/main" val="1024920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discussed</a:t>
            </a:r>
            <a:r>
              <a:rPr lang="en-US" baseline="0" dirty="0" smtClean="0"/>
              <a:t> the Bottom Line, the need to reverse the order in which we present our information to keep the content relevant and interesting. In this section, I introduced the Messaging Model.</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58</a:t>
            </a:fld>
            <a:endParaRPr lang="en-US"/>
          </a:p>
        </p:txBody>
      </p:sp>
    </p:spTree>
    <p:extLst>
      <p:ext uri="{BB962C8B-B14F-4D97-AF65-F5344CB8AC3E}">
        <p14:creationId xmlns:p14="http://schemas.microsoft.com/office/powerpoint/2010/main" val="588758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explained each section of the Messaging Model, using a metaphor (the focus groups gone</a:t>
            </a:r>
            <a:r>
              <a:rPr lang="en-US" baseline="0" dirty="0" smtClean="0"/>
              <a:t> bad) and touches of other structures.</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59</a:t>
            </a:fld>
            <a:endParaRPr lang="en-US"/>
          </a:p>
        </p:txBody>
      </p:sp>
    </p:spTree>
    <p:extLst>
      <p:ext uri="{BB962C8B-B14F-4D97-AF65-F5344CB8AC3E}">
        <p14:creationId xmlns:p14="http://schemas.microsoft.com/office/powerpoint/2010/main" val="296542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we would say</a:t>
            </a:r>
            <a:r>
              <a:rPr lang="en-US" baseline="0" dirty="0" smtClean="0"/>
              <a:t> in the Findings and Conclusions of a paper will be summarized and condensed and given straight away, in what we will re-term the “bottom line.” This way, we are giving value and information quickly. We’re saying – “here is the brunt of </a:t>
            </a:r>
            <a:r>
              <a:rPr lang="en-US" baseline="0" smtClean="0"/>
              <a:t>my message”</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6</a:t>
            </a:fld>
            <a:endParaRPr lang="en-US"/>
          </a:p>
        </p:txBody>
      </p:sp>
    </p:spTree>
    <p:extLst>
      <p:ext uri="{BB962C8B-B14F-4D97-AF65-F5344CB8AC3E}">
        <p14:creationId xmlns:p14="http://schemas.microsoft.com/office/powerpoint/2010/main" val="1902554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a:t>
            </a:r>
            <a:r>
              <a:rPr lang="en-US" baseline="0" dirty="0" smtClean="0"/>
              <a:t> So What section, I explained again how to think about your audience so that you can connect with the heart and mind of each of them.</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60</a:t>
            </a:fld>
            <a:endParaRPr lang="en-US"/>
          </a:p>
        </p:txBody>
      </p:sp>
    </p:spTree>
    <p:extLst>
      <p:ext uri="{BB962C8B-B14F-4D97-AF65-F5344CB8AC3E}">
        <p14:creationId xmlns:p14="http://schemas.microsoft.com/office/powerpoint/2010/main" val="1644914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now for the call to action.</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61</a:t>
            </a:fld>
            <a:endParaRPr lang="en-US"/>
          </a:p>
        </p:txBody>
      </p:sp>
    </p:spTree>
    <p:extLst>
      <p:ext uri="{BB962C8B-B14F-4D97-AF65-F5344CB8AC3E}">
        <p14:creationId xmlns:p14="http://schemas.microsoft.com/office/powerpoint/2010/main" val="1118658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talking</a:t>
            </a:r>
            <a:r>
              <a:rPr lang="en-US" baseline="0" dirty="0" smtClean="0"/>
              <a:t> about Message, but potent presenters also think about slide design. AEA has another training and several related materials that </a:t>
            </a:r>
            <a:r>
              <a:rPr lang="en-US" baseline="0" dirty="0" err="1" smtClean="0"/>
              <a:t>addres</a:t>
            </a:r>
            <a:r>
              <a:rPr lang="en-US" baseline="0" dirty="0" smtClean="0"/>
              <a:t> good slide design, so please review those tools as you develop your presentations.</a:t>
            </a:r>
            <a:endParaRPr lang="en-US" dirty="0" smtClean="0"/>
          </a:p>
        </p:txBody>
      </p:sp>
      <p:sp>
        <p:nvSpPr>
          <p:cNvPr id="4" name="Slide Number Placeholder 3"/>
          <p:cNvSpPr>
            <a:spLocks noGrp="1"/>
          </p:cNvSpPr>
          <p:nvPr>
            <p:ph type="sldNum" sz="quarter" idx="10"/>
          </p:nvPr>
        </p:nvSpPr>
        <p:spPr/>
        <p:txBody>
          <a:bodyPr/>
          <a:lstStyle/>
          <a:p>
            <a:fld id="{D0CE8404-CA61-4B58-8C80-F78ACE7F41EA}" type="slidenum">
              <a:rPr lang="en-US" smtClean="0"/>
              <a:t>62</a:t>
            </a:fld>
            <a:endParaRPr lang="en-US"/>
          </a:p>
        </p:txBody>
      </p:sp>
    </p:spTree>
    <p:extLst>
      <p:ext uri="{BB962C8B-B14F-4D97-AF65-F5344CB8AC3E}">
        <p14:creationId xmlns:p14="http://schemas.microsoft.com/office/powerpoint/2010/main" val="1470152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 presenters</a:t>
            </a:r>
            <a:r>
              <a:rPr lang="en-US" baseline="0" dirty="0" smtClean="0"/>
              <a:t> also think about Delivery - what to do when up there at the microphone. AEA has a training called Delivery Glue and other tools to support strong delivery.</a:t>
            </a:r>
          </a:p>
        </p:txBody>
      </p:sp>
      <p:sp>
        <p:nvSpPr>
          <p:cNvPr id="4" name="Slide Number Placeholder 3"/>
          <p:cNvSpPr>
            <a:spLocks noGrp="1"/>
          </p:cNvSpPr>
          <p:nvPr>
            <p:ph type="sldNum" sz="quarter" idx="10"/>
          </p:nvPr>
        </p:nvSpPr>
        <p:spPr/>
        <p:txBody>
          <a:bodyPr/>
          <a:lstStyle/>
          <a:p>
            <a:fld id="{1576A8D0-4A5E-408F-84F5-5906D28BC11D}" type="slidenum">
              <a:rPr lang="en-US" smtClean="0"/>
              <a:t>63</a:t>
            </a:fld>
            <a:endParaRPr lang="en-US"/>
          </a:p>
        </p:txBody>
      </p:sp>
    </p:spTree>
    <p:extLst>
      <p:ext uri="{BB962C8B-B14F-4D97-AF65-F5344CB8AC3E}">
        <p14:creationId xmlns:p14="http://schemas.microsoft.com/office/powerpoint/2010/main" val="564792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those materials and more are located on the p2i website,</a:t>
            </a:r>
            <a:r>
              <a:rPr lang="en-US" baseline="0" dirty="0" smtClean="0"/>
              <a:t> including the slides and handout from today. Please go there and pass along the URL to friends and colleagues.</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64</a:t>
            </a:fld>
            <a:endParaRPr lang="en-US"/>
          </a:p>
        </p:txBody>
      </p:sp>
    </p:spTree>
    <p:extLst>
      <p:ext uri="{BB962C8B-B14F-4D97-AF65-F5344CB8AC3E}">
        <p14:creationId xmlns:p14="http://schemas.microsoft.com/office/powerpoint/2010/main" val="1294324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a:t>
            </a:r>
            <a:r>
              <a:rPr lang="en-US" baseline="0" dirty="0" smtClean="0"/>
              <a:t> IN YOUR MANY CONTACT DETAILS ON THIS SLIDE]</a:t>
            </a:r>
            <a:endParaRPr lang="en-US" dirty="0" smtClean="0"/>
          </a:p>
          <a:p>
            <a:r>
              <a:rPr lang="en-US" dirty="0" smtClean="0"/>
              <a:t>And finally,</a:t>
            </a:r>
            <a:r>
              <a:rPr lang="en-US" baseline="0" dirty="0" smtClean="0"/>
              <a:t> c</a:t>
            </a:r>
            <a:r>
              <a:rPr lang="en-US" dirty="0" smtClean="0"/>
              <a:t>onnect with me…</a:t>
            </a:r>
          </a:p>
          <a:p>
            <a:endParaRPr lang="en-US" baseline="0" dirty="0" smtClean="0"/>
          </a:p>
          <a:p>
            <a:r>
              <a:rPr lang="en-US" baseline="0" dirty="0" smtClean="0"/>
              <a:t>Thanks so much for coming today.</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65</a:t>
            </a:fld>
            <a:endParaRPr lang="en-US"/>
          </a:p>
        </p:txBody>
      </p:sp>
    </p:spTree>
    <p:extLst>
      <p:ext uri="{BB962C8B-B14F-4D97-AF65-F5344CB8AC3E}">
        <p14:creationId xmlns:p14="http://schemas.microsoft.com/office/powerpoint/2010/main" val="368745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move up the discussion, because</a:t>
            </a:r>
            <a:r>
              <a:rPr lang="en-US" baseline="0" dirty="0" smtClean="0"/>
              <a:t> now, instead of building up our case, we’re explaining the bottom line we’ve just conveyed. And we’ll call that the Explanation.</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7</a:t>
            </a:fld>
            <a:endParaRPr lang="en-US"/>
          </a:p>
        </p:txBody>
      </p:sp>
    </p:spTree>
    <p:extLst>
      <p:ext uri="{BB962C8B-B14F-4D97-AF65-F5344CB8AC3E}">
        <p14:creationId xmlns:p14="http://schemas.microsoft.com/office/powerpoint/2010/main" val="58876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literature</a:t>
            </a:r>
            <a:r>
              <a:rPr lang="en-US" baseline="0" dirty="0" smtClean="0"/>
              <a:t> review, where we ground our work in the field and make clear our position in relation to other thinkers, comes next. We basically relate our work out to the audience. So we’ll call it the So What section.</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8</a:t>
            </a:fld>
            <a:endParaRPr lang="en-US"/>
          </a:p>
        </p:txBody>
      </p:sp>
    </p:spTree>
    <p:extLst>
      <p:ext uri="{BB962C8B-B14F-4D97-AF65-F5344CB8AC3E}">
        <p14:creationId xmlns:p14="http://schemas.microsoft.com/office/powerpoint/2010/main" val="406614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we’ll add a new</a:t>
            </a:r>
            <a:r>
              <a:rPr lang="en-US" baseline="0" dirty="0" smtClean="0"/>
              <a:t> piece that doesn’t often show up in journal articles – the call to action. We will talk about each of these in much more detail. But let’s first be clear how much time we should plan to spend in each of these areas.</a:t>
            </a:r>
            <a:endParaRPr lang="en-US" dirty="0"/>
          </a:p>
        </p:txBody>
      </p:sp>
      <p:sp>
        <p:nvSpPr>
          <p:cNvPr id="4" name="Slide Number Placeholder 3"/>
          <p:cNvSpPr>
            <a:spLocks noGrp="1"/>
          </p:cNvSpPr>
          <p:nvPr>
            <p:ph type="sldNum" sz="quarter" idx="10"/>
          </p:nvPr>
        </p:nvSpPr>
        <p:spPr/>
        <p:txBody>
          <a:bodyPr/>
          <a:lstStyle/>
          <a:p>
            <a:fld id="{1576A8D0-4A5E-408F-84F5-5906D28BC11D}" type="slidenum">
              <a:rPr lang="en-US" smtClean="0"/>
              <a:t>9</a:t>
            </a:fld>
            <a:endParaRPr lang="en-US"/>
          </a:p>
        </p:txBody>
      </p:sp>
    </p:spTree>
    <p:extLst>
      <p:ext uri="{BB962C8B-B14F-4D97-AF65-F5344CB8AC3E}">
        <p14:creationId xmlns:p14="http://schemas.microsoft.com/office/powerpoint/2010/main" val="197880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Body Text">
    <p:spTree>
      <p:nvGrpSpPr>
        <p:cNvPr id="1" name=""/>
        <p:cNvGrpSpPr/>
        <p:nvPr/>
      </p:nvGrpSpPr>
      <p:grpSpPr>
        <a:xfrm>
          <a:off x="0" y="0"/>
          <a:ext cx="0" cy="0"/>
          <a:chOff x="0" y="0"/>
          <a:chExt cx="0" cy="0"/>
        </a:xfrm>
      </p:grpSpPr>
      <p:sp>
        <p:nvSpPr>
          <p:cNvPr id="3" name="Text Placeholder 2"/>
          <p:cNvSpPr>
            <a:spLocks noGrp="1"/>
          </p:cNvSpPr>
          <p:nvPr>
            <p:ph idx="1"/>
          </p:nvPr>
        </p:nvSpPr>
        <p:spPr>
          <a:xfrm>
            <a:off x="709354" y="1412417"/>
            <a:ext cx="4668517" cy="4055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59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02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8DCF385-B99E-4D4F-A857-54CA02834CD3}" type="datetimeFigureOut">
              <a:rPr lang="en-US" smtClean="0"/>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4A707B-25DE-4ACA-8E46-82FF50E4782E}" type="slidenum">
              <a:rPr lang="en-US" smtClean="0"/>
              <a:t>‹#›</a:t>
            </a:fld>
            <a:endParaRPr lang="en-US"/>
          </a:p>
        </p:txBody>
      </p:sp>
    </p:spTree>
    <p:extLst>
      <p:ext uri="{BB962C8B-B14F-4D97-AF65-F5344CB8AC3E}">
        <p14:creationId xmlns:p14="http://schemas.microsoft.com/office/powerpoint/2010/main" val="141150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You Said It">
    <p:spTree>
      <p:nvGrpSpPr>
        <p:cNvPr id="1" name=""/>
        <p:cNvGrpSpPr/>
        <p:nvPr/>
      </p:nvGrpSpPr>
      <p:grpSpPr>
        <a:xfrm>
          <a:off x="0" y="0"/>
          <a:ext cx="0" cy="0"/>
          <a:chOff x="0" y="0"/>
          <a:chExt cx="0" cy="0"/>
        </a:xfrm>
      </p:grpSpPr>
      <p:sp>
        <p:nvSpPr>
          <p:cNvPr id="18" name="Rectangle 17"/>
          <p:cNvSpPr/>
          <p:nvPr/>
        </p:nvSpPr>
        <p:spPr>
          <a:xfrm>
            <a:off x="2384404" y="0"/>
            <a:ext cx="6759596" cy="6858000"/>
          </a:xfrm>
          <a:prstGeom prst="rect">
            <a:avLst/>
          </a:prstGeom>
          <a:solidFill>
            <a:srgbClr val="8E1A2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032125" y="1517650"/>
            <a:ext cx="4289425" cy="1816100"/>
          </a:xfrm>
        </p:spPr>
        <p:txBody>
          <a:bodyPr/>
          <a:lstStyle>
            <a:lvl1pPr>
              <a:defRPr>
                <a:solidFill>
                  <a:schemeClr val="bg1"/>
                </a:solidFill>
                <a:latin typeface="Futura Std Book" pitchFamily="34" charset="0"/>
              </a:defRPr>
            </a:lvl1pPr>
          </a:lstStyle>
          <a:p>
            <a:pPr lvl="0"/>
            <a:r>
              <a:rPr lang="en-US" dirty="0" smtClean="0"/>
              <a:t>Click to edit Master text styles</a:t>
            </a:r>
          </a:p>
        </p:txBody>
      </p:sp>
      <p:sp>
        <p:nvSpPr>
          <p:cNvPr id="19" name="Rectangle 18"/>
          <p:cNvSpPr/>
          <p:nvPr/>
        </p:nvSpPr>
        <p:spPr>
          <a:xfrm>
            <a:off x="0" y="0"/>
            <a:ext cx="2384404"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TextBox 19"/>
          <p:cNvSpPr txBox="1"/>
          <p:nvPr/>
        </p:nvSpPr>
        <p:spPr>
          <a:xfrm>
            <a:off x="260720" y="3124137"/>
            <a:ext cx="1949080" cy="523220"/>
          </a:xfrm>
          <a:prstGeom prst="rect">
            <a:avLst/>
          </a:prstGeom>
          <a:noFill/>
        </p:spPr>
        <p:txBody>
          <a:bodyPr wrap="square" rtlCol="0">
            <a:spAutoFit/>
          </a:bodyPr>
          <a:lstStyle/>
          <a:p>
            <a:pPr algn="ctr"/>
            <a:r>
              <a:rPr lang="en-US" sz="2800" dirty="0" smtClean="0">
                <a:solidFill>
                  <a:schemeClr val="bg1"/>
                </a:solidFill>
                <a:latin typeface="Neutraface Text Bold Alt" pitchFamily="50" charset="0"/>
              </a:rPr>
              <a:t>You Said It</a:t>
            </a:r>
            <a:endParaRPr lang="en-US" sz="2800" dirty="0">
              <a:solidFill>
                <a:schemeClr val="bg1"/>
              </a:solidFill>
              <a:latin typeface="Neutraface Text Bold Alt" pitchFamily="50" charset="0"/>
            </a:endParaRPr>
          </a:p>
        </p:txBody>
      </p:sp>
      <p:pic>
        <p:nvPicPr>
          <p:cNvPr id="3" name="Picture 2" descr="you said 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15" y="1645661"/>
            <a:ext cx="1506795" cy="137576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o Tip">
    <p:spTree>
      <p:nvGrpSpPr>
        <p:cNvPr id="1" name=""/>
        <p:cNvGrpSpPr/>
        <p:nvPr/>
      </p:nvGrpSpPr>
      <p:grpSpPr>
        <a:xfrm>
          <a:off x="0" y="0"/>
          <a:ext cx="0" cy="0"/>
          <a:chOff x="0" y="0"/>
          <a:chExt cx="0" cy="0"/>
        </a:xfrm>
      </p:grpSpPr>
      <p:sp>
        <p:nvSpPr>
          <p:cNvPr id="8" name="Rectangle 7"/>
          <p:cNvSpPr/>
          <p:nvPr/>
        </p:nvSpPr>
        <p:spPr>
          <a:xfrm flipH="1">
            <a:off x="2384404" y="0"/>
            <a:ext cx="6759596"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3032125" y="1517650"/>
            <a:ext cx="4289425" cy="1790700"/>
          </a:xfrm>
        </p:spPr>
        <p:txBody>
          <a:bodyPr/>
          <a:lstStyle>
            <a:lvl1pPr>
              <a:defRPr>
                <a:solidFill>
                  <a:schemeClr val="bg1"/>
                </a:solidFill>
                <a:latin typeface="Futura Std Book" pitchFamily="34" charset="0"/>
              </a:defRPr>
            </a:lvl1pPr>
          </a:lstStyle>
          <a:p>
            <a:pPr lvl="0"/>
            <a:r>
              <a:rPr lang="en-US" dirty="0" smtClean="0"/>
              <a:t>Click to edit Master text styles</a:t>
            </a:r>
          </a:p>
        </p:txBody>
      </p:sp>
      <p:sp>
        <p:nvSpPr>
          <p:cNvPr id="7" name="Rectangle 6"/>
          <p:cNvSpPr/>
          <p:nvPr/>
        </p:nvSpPr>
        <p:spPr>
          <a:xfrm flipH="1">
            <a:off x="-1" y="0"/>
            <a:ext cx="2384405" cy="6858000"/>
          </a:xfrm>
          <a:prstGeom prst="rect">
            <a:avLst/>
          </a:prstGeom>
          <a:solidFill>
            <a:srgbClr val="8E1A2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 name="Picture 1" descr="prot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76" y="1464249"/>
            <a:ext cx="1150129" cy="1580259"/>
          </a:xfrm>
          <a:prstGeom prst="rect">
            <a:avLst/>
          </a:prstGeom>
        </p:spPr>
      </p:pic>
      <p:sp>
        <p:nvSpPr>
          <p:cNvPr id="10" name="TextBox 9"/>
          <p:cNvSpPr txBox="1"/>
          <p:nvPr/>
        </p:nvSpPr>
        <p:spPr>
          <a:xfrm>
            <a:off x="336920" y="3124137"/>
            <a:ext cx="1736469" cy="523220"/>
          </a:xfrm>
          <a:prstGeom prst="rect">
            <a:avLst/>
          </a:prstGeom>
          <a:noFill/>
        </p:spPr>
        <p:txBody>
          <a:bodyPr wrap="square" rtlCol="0">
            <a:spAutoFit/>
          </a:bodyPr>
          <a:lstStyle/>
          <a:p>
            <a:pPr algn="ctr"/>
            <a:r>
              <a:rPr lang="en-US" sz="2800" dirty="0" smtClean="0">
                <a:solidFill>
                  <a:schemeClr val="bg1"/>
                </a:solidFill>
                <a:latin typeface="Neutraface Text Bold Alt" pitchFamily="50" charset="0"/>
              </a:rPr>
              <a:t>Pro</a:t>
            </a:r>
            <a:r>
              <a:rPr lang="en-US" sz="2800" baseline="0" dirty="0" smtClean="0">
                <a:solidFill>
                  <a:schemeClr val="bg1"/>
                </a:solidFill>
                <a:latin typeface="Neutraface Text Bold Alt" pitchFamily="50" charset="0"/>
              </a:rPr>
              <a:t> Tip</a:t>
            </a:r>
            <a:endParaRPr lang="en-US" sz="2800" dirty="0">
              <a:solidFill>
                <a:schemeClr val="bg1"/>
              </a:solidFill>
              <a:latin typeface="Neutraface Text Bold Alt" pitchFamily="50" charset="0"/>
            </a:endParaRP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9355" y="1947824"/>
            <a:ext cx="4266796" cy="2768873"/>
          </a:xfrm>
          <a:prstGeom prst="rect">
            <a:avLst/>
          </a:prstGeom>
        </p:spPr>
        <p:txBody>
          <a:bodyPr anchor="t"/>
          <a:lstStyle>
            <a:lvl1pPr algn="l">
              <a:defRPr sz="4000" b="1" cap="all" baseline="0"/>
            </a:lvl1pPr>
          </a:lstStyle>
          <a:p>
            <a:r>
              <a:rPr lang="en-US" dirty="0" smtClean="0"/>
              <a:t>Click to edit new section title</a:t>
            </a:r>
            <a:endParaRPr lang="en-US" dirty="0"/>
          </a:p>
        </p:txBody>
      </p:sp>
      <p:sp>
        <p:nvSpPr>
          <p:cNvPr id="3" name="Text Placeholder 2"/>
          <p:cNvSpPr>
            <a:spLocks noGrp="1"/>
          </p:cNvSpPr>
          <p:nvPr>
            <p:ph type="body" idx="1"/>
          </p:nvPr>
        </p:nvSpPr>
        <p:spPr>
          <a:xfrm>
            <a:off x="709354" y="1412418"/>
            <a:ext cx="4266797" cy="535406"/>
          </a:xfrm>
          <a:solidFill>
            <a:srgbClr val="881522"/>
          </a:solidFill>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367338"/>
            <a:ext cx="9144000" cy="1490662"/>
          </a:xfrm>
          <a:prstGeom prst="rect">
            <a:avLst/>
          </a:prstGeom>
          <a:gradFill flip="none" rotWithShape="1">
            <a:gsLst>
              <a:gs pos="0">
                <a:srgbClr val="191A18"/>
              </a:gs>
              <a:gs pos="100000">
                <a:srgbClr val="2F302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622" y="5367338"/>
            <a:ext cx="5486400" cy="566738"/>
          </a:xfrm>
          <a:prstGeom prst="rect">
            <a:avLst/>
          </a:prstGeo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44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31622" y="5934076"/>
            <a:ext cx="5486400" cy="606281"/>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ver">
    <p:bg>
      <p:bgPr>
        <a:gradFill flip="none" rotWithShape="1">
          <a:gsLst>
            <a:gs pos="100000">
              <a:srgbClr val="2F302E"/>
            </a:gs>
            <a:gs pos="0">
              <a:srgbClr val="191A18"/>
            </a:gs>
          </a:gsLst>
          <a:lin ang="16200000" scaled="0"/>
          <a:tileRect/>
        </a:gradFill>
        <a:effectLst/>
      </p:bgPr>
    </p:bg>
    <p:spTree>
      <p:nvGrpSpPr>
        <p:cNvPr id="1" name=""/>
        <p:cNvGrpSpPr/>
        <p:nvPr/>
      </p:nvGrpSpPr>
      <p:grpSpPr>
        <a:xfrm>
          <a:off x="0" y="0"/>
          <a:ext cx="0" cy="0"/>
          <a:chOff x="0" y="0"/>
          <a:chExt cx="0" cy="0"/>
        </a:xfrm>
      </p:grpSpPr>
      <p:pic>
        <p:nvPicPr>
          <p:cNvPr id="2" name="Picture 1" descr="cover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60" y="967574"/>
            <a:ext cx="8397253" cy="4540929"/>
          </a:xfrm>
          <a:prstGeom prst="rect">
            <a:avLst/>
          </a:prstGeom>
        </p:spPr>
      </p:pic>
    </p:spTree>
    <p:extLst>
      <p:ext uri="{BB962C8B-B14F-4D97-AF65-F5344CB8AC3E}">
        <p14:creationId xmlns:p14="http://schemas.microsoft.com/office/powerpoint/2010/main" val="12492246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Chapter">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hasCustomPrompt="1"/>
          </p:nvPr>
        </p:nvSpPr>
        <p:spPr>
          <a:xfrm>
            <a:off x="2488074" y="3511606"/>
            <a:ext cx="6655925" cy="2202854"/>
          </a:xfrm>
          <a:prstGeom prst="rect">
            <a:avLst/>
          </a:prstGeom>
          <a:solidFill>
            <a:srgbClr val="8E1A22"/>
          </a:solidFill>
          <a:effectLst/>
        </p:spPr>
        <p:txBody>
          <a:bodyPr vert="horz" anchor="ctr" anchorCtr="0"/>
          <a:lstStyle>
            <a:lvl1pPr marL="109538" indent="0">
              <a:defRPr sz="6000">
                <a:solidFill>
                  <a:srgbClr val="FFFFFF"/>
                </a:solidFill>
                <a:latin typeface="Futura Std Book" pitchFamily="34" charset="0"/>
              </a:defRPr>
            </a:lvl1pPr>
          </a:lstStyle>
          <a:p>
            <a:r>
              <a:rPr lang="en-US" dirty="0" smtClean="0"/>
              <a:t>Click to edit new chapter title</a:t>
            </a:r>
            <a:endParaRPr lang="en-US" dirty="0"/>
          </a:p>
        </p:txBody>
      </p:sp>
    </p:spTree>
    <p:extLst>
      <p:ext uri="{BB962C8B-B14F-4D97-AF65-F5344CB8AC3E}">
        <p14:creationId xmlns:p14="http://schemas.microsoft.com/office/powerpoint/2010/main" val="155920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Text - Red Bkg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8E1A2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latin typeface="Futura Std Book" pitchFamily="34" charset="0"/>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105163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dy Text - Gray Bkgd">
    <p:spTree>
      <p:nvGrpSpPr>
        <p:cNvPr id="1" name=""/>
        <p:cNvGrpSpPr/>
        <p:nvPr/>
      </p:nvGrpSpPr>
      <p:grpSpPr>
        <a:xfrm>
          <a:off x="0" y="0"/>
          <a:ext cx="0" cy="0"/>
          <a:chOff x="0" y="0"/>
          <a:chExt cx="0" cy="0"/>
        </a:xfrm>
      </p:grpSpPr>
      <p:sp>
        <p:nvSpPr>
          <p:cNvPr id="3" name="Rectangle 2"/>
          <p:cNvSpPr/>
          <p:nvPr/>
        </p:nvSpPr>
        <p:spPr>
          <a:xfrm>
            <a:off x="-228600" y="-152400"/>
            <a:ext cx="9525000" cy="7162800"/>
          </a:xfrm>
          <a:prstGeom prst="rect">
            <a:avLst/>
          </a:prstGeom>
          <a:gradFill>
            <a:gsLst>
              <a:gs pos="0">
                <a:srgbClr val="191A18"/>
              </a:gs>
              <a:gs pos="100000">
                <a:srgbClr val="2F302E"/>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79501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9354" y="1412417"/>
            <a:ext cx="4668517" cy="4055841"/>
          </a:xfrm>
          <a:prstGeom prst="rect">
            <a:avLst/>
          </a:prstGeom>
        </p:spPr>
        <p:txBody>
          <a:bodyPr vert="horz" lIns="91440" tIns="45720" rIns="91440" bIns="45720" rtlCol="0">
            <a:normAutofit/>
          </a:bodyPr>
          <a:lstStyle/>
          <a:p>
            <a:pPr lvl="0"/>
            <a:r>
              <a:rPr lang="en-US" dirty="0" smtClean="0"/>
              <a:t>Click to edit master main slide text</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31.jpe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31.jpeg"/><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31.jpeg"/><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microsoft.com/office/2007/relationships/hdphoto" Target="../media/hdphoto4.wdp"/><Relationship Id="rId5" Type="http://schemas.openxmlformats.org/officeDocument/2006/relationships/image" Target="../media/image31.jpeg"/><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microsoft.com/office/2007/relationships/hdphoto" Target="../media/hdphoto5.wdp"/></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99" t="73838" b="3286"/>
          <a:stretch/>
        </p:blipFill>
        <p:spPr bwMode="auto">
          <a:xfrm>
            <a:off x="3276600" y="4981433"/>
            <a:ext cx="5997717" cy="157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79312"/>
          <a:stretch/>
        </p:blipFill>
        <p:spPr bwMode="auto">
          <a:xfrm>
            <a:off x="6416566" y="5699398"/>
            <a:ext cx="2190750" cy="115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9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rot="5400000">
            <a:off x="-1415596" y="1953533"/>
            <a:ext cx="671739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6"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7"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8" name="TextBox 5"/>
          <p:cNvSpPr txBox="1"/>
          <p:nvPr/>
        </p:nvSpPr>
        <p:spPr>
          <a:xfrm>
            <a:off x="620852" y="5486400"/>
            <a:ext cx="2496639"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15% So What</a:t>
            </a:r>
            <a:endParaRPr lang="en-US" sz="2400" b="0" dirty="0">
              <a:solidFill>
                <a:schemeClr val="bg1"/>
              </a:solidFill>
              <a:latin typeface="Futura Std Book" pitchFamily="34" charset="0"/>
            </a:endParaRPr>
          </a:p>
        </p:txBody>
      </p:sp>
      <p:sp>
        <p:nvSpPr>
          <p:cNvPr id="9" name="TextBox 6"/>
          <p:cNvSpPr txBox="1"/>
          <p:nvPr/>
        </p:nvSpPr>
        <p:spPr>
          <a:xfrm>
            <a:off x="525682" y="6267450"/>
            <a:ext cx="2739325" cy="447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solidFill>
                  <a:schemeClr val="bg1"/>
                </a:solidFill>
                <a:latin typeface="Futura Std Book" pitchFamily="34" charset="0"/>
              </a:rPr>
              <a:t>10</a:t>
            </a:r>
            <a:r>
              <a:rPr lang="en-US" sz="2400" b="0" dirty="0" smtClean="0">
                <a:solidFill>
                  <a:schemeClr val="bg1"/>
                </a:solidFill>
                <a:latin typeface="Futura Std Book" pitchFamily="34" charset="0"/>
              </a:rPr>
              <a:t>% Call to Action</a:t>
            </a:r>
            <a:endParaRPr lang="en-US" sz="2400" b="0" dirty="0">
              <a:solidFill>
                <a:schemeClr val="bg1"/>
              </a:solidFill>
              <a:latin typeface="Futura Std Book" pitchFamily="34" charset="0"/>
            </a:endParaRPr>
          </a:p>
        </p:txBody>
      </p:sp>
      <p:sp>
        <p:nvSpPr>
          <p:cNvPr id="10" name="Content Placeholder 9"/>
          <p:cNvSpPr>
            <a:spLocks noGrp="1"/>
          </p:cNvSpPr>
          <p:nvPr>
            <p:ph idx="1"/>
          </p:nvPr>
        </p:nvSpPr>
        <p:spPr>
          <a:xfrm>
            <a:off x="3962400" y="1735359"/>
            <a:ext cx="5105400" cy="2531841"/>
          </a:xfrm>
        </p:spPr>
        <p:txBody>
          <a:bodyPr>
            <a:normAutofit/>
          </a:bodyPr>
          <a:lstStyle/>
          <a:p>
            <a:r>
              <a:rPr lang="en-US" sz="8000" dirty="0" smtClean="0">
                <a:latin typeface="Futura Std Book" pitchFamily="34" charset="0"/>
              </a:rPr>
              <a:t>Messaging Model</a:t>
            </a:r>
            <a:endParaRPr lang="en-US" sz="8000" dirty="0">
              <a:latin typeface="Futura Std Book" pitchFamily="34" charset="0"/>
            </a:endParaRPr>
          </a:p>
        </p:txBody>
      </p:sp>
    </p:spTree>
    <p:extLst>
      <p:ext uri="{BB962C8B-B14F-4D97-AF65-F5344CB8AC3E}">
        <p14:creationId xmlns:p14="http://schemas.microsoft.com/office/powerpoint/2010/main" val="1930514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rot="5400000">
            <a:off x="-1415596" y="1953533"/>
            <a:ext cx="671739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6"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7"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8" name="TextBox 5"/>
          <p:cNvSpPr txBox="1"/>
          <p:nvPr/>
        </p:nvSpPr>
        <p:spPr>
          <a:xfrm>
            <a:off x="620852" y="5486400"/>
            <a:ext cx="2496639"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15% So What</a:t>
            </a:r>
            <a:endParaRPr lang="en-US" sz="2400" b="0" dirty="0">
              <a:solidFill>
                <a:schemeClr val="bg1"/>
              </a:solidFill>
              <a:latin typeface="Futura Std Book" pitchFamily="34" charset="0"/>
            </a:endParaRPr>
          </a:p>
        </p:txBody>
      </p:sp>
      <p:sp>
        <p:nvSpPr>
          <p:cNvPr id="9" name="TextBox 6"/>
          <p:cNvSpPr txBox="1"/>
          <p:nvPr/>
        </p:nvSpPr>
        <p:spPr>
          <a:xfrm>
            <a:off x="525682" y="6267450"/>
            <a:ext cx="2739325" cy="447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solidFill>
                  <a:schemeClr val="bg1"/>
                </a:solidFill>
                <a:latin typeface="Futura Std Book" pitchFamily="34" charset="0"/>
              </a:rPr>
              <a:t>10</a:t>
            </a:r>
            <a:r>
              <a:rPr lang="en-US" sz="2400" b="0" dirty="0" smtClean="0">
                <a:solidFill>
                  <a:schemeClr val="bg1"/>
                </a:solidFill>
                <a:latin typeface="Futura Std Book" pitchFamily="34" charset="0"/>
              </a:rPr>
              <a:t>% Call to Action</a:t>
            </a:r>
            <a:endParaRPr lang="en-US" sz="2400" b="0" dirty="0">
              <a:solidFill>
                <a:schemeClr val="bg1"/>
              </a:solidFill>
              <a:latin typeface="Futura Std Book" pitchFamily="34" charset="0"/>
            </a:endParaRPr>
          </a:p>
        </p:txBody>
      </p:sp>
      <p:cxnSp>
        <p:nvCxnSpPr>
          <p:cNvPr id="10" name="Straight Connector 9"/>
          <p:cNvCxnSpPr/>
          <p:nvPr/>
        </p:nvCxnSpPr>
        <p:spPr>
          <a:xfrm>
            <a:off x="3318680" y="234166"/>
            <a:ext cx="182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18680" y="562929"/>
            <a:ext cx="387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18680" y="1883730"/>
            <a:ext cx="387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18680" y="5163361"/>
            <a:ext cx="387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18680" y="6145712"/>
            <a:ext cx="3877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18680" y="6791424"/>
            <a:ext cx="182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6858" y="224135"/>
            <a:ext cx="914400" cy="461665"/>
          </a:xfrm>
          <a:prstGeom prst="rect">
            <a:avLst/>
          </a:prstGeom>
          <a:noFill/>
        </p:spPr>
        <p:txBody>
          <a:bodyPr wrap="square" rtlCol="0">
            <a:spAutoFit/>
          </a:bodyPr>
          <a:lstStyle/>
          <a:p>
            <a:r>
              <a:rPr lang="en-US" sz="2400" dirty="0" smtClean="0">
                <a:latin typeface="Futura Std Book" pitchFamily="34" charset="0"/>
              </a:rPr>
              <a:t>0:00</a:t>
            </a:r>
            <a:endParaRPr lang="en-US" sz="2400" dirty="0">
              <a:latin typeface="Futura Std Book" pitchFamily="34" charset="0"/>
            </a:endParaRPr>
          </a:p>
        </p:txBody>
      </p:sp>
      <p:sp>
        <p:nvSpPr>
          <p:cNvPr id="17" name="TextBox 16"/>
          <p:cNvSpPr txBox="1"/>
          <p:nvPr/>
        </p:nvSpPr>
        <p:spPr>
          <a:xfrm>
            <a:off x="3657600" y="332096"/>
            <a:ext cx="914400" cy="461665"/>
          </a:xfrm>
          <a:prstGeom prst="rect">
            <a:avLst/>
          </a:prstGeom>
          <a:noFill/>
        </p:spPr>
        <p:txBody>
          <a:bodyPr wrap="square" rtlCol="0">
            <a:spAutoFit/>
          </a:bodyPr>
          <a:lstStyle/>
          <a:p>
            <a:r>
              <a:rPr lang="en-US" sz="2400" dirty="0" smtClean="0">
                <a:latin typeface="Futura Std Book" pitchFamily="34" charset="0"/>
              </a:rPr>
              <a:t>0:45</a:t>
            </a:r>
            <a:endParaRPr lang="en-US" sz="2400" dirty="0">
              <a:latin typeface="Futura Std Book" pitchFamily="34" charset="0"/>
            </a:endParaRPr>
          </a:p>
        </p:txBody>
      </p:sp>
      <p:sp>
        <p:nvSpPr>
          <p:cNvPr id="18" name="TextBox 17"/>
          <p:cNvSpPr txBox="1"/>
          <p:nvPr/>
        </p:nvSpPr>
        <p:spPr>
          <a:xfrm>
            <a:off x="3714750" y="1638300"/>
            <a:ext cx="914400" cy="461665"/>
          </a:xfrm>
          <a:prstGeom prst="rect">
            <a:avLst/>
          </a:prstGeom>
          <a:noFill/>
        </p:spPr>
        <p:txBody>
          <a:bodyPr wrap="square" rtlCol="0">
            <a:spAutoFit/>
          </a:bodyPr>
          <a:lstStyle/>
          <a:p>
            <a:r>
              <a:rPr lang="en-US" sz="2400" dirty="0" smtClean="0">
                <a:latin typeface="Futura Std Book" pitchFamily="34" charset="0"/>
              </a:rPr>
              <a:t>3:45</a:t>
            </a:r>
            <a:endParaRPr lang="en-US" sz="2400" dirty="0">
              <a:latin typeface="Futura Std Book" pitchFamily="34" charset="0"/>
            </a:endParaRPr>
          </a:p>
        </p:txBody>
      </p:sp>
      <p:sp>
        <p:nvSpPr>
          <p:cNvPr id="19" name="TextBox 18"/>
          <p:cNvSpPr txBox="1"/>
          <p:nvPr/>
        </p:nvSpPr>
        <p:spPr>
          <a:xfrm>
            <a:off x="3731405" y="4932528"/>
            <a:ext cx="1066800" cy="461665"/>
          </a:xfrm>
          <a:prstGeom prst="rect">
            <a:avLst/>
          </a:prstGeom>
          <a:noFill/>
        </p:spPr>
        <p:txBody>
          <a:bodyPr wrap="square" rtlCol="0">
            <a:spAutoFit/>
          </a:bodyPr>
          <a:lstStyle/>
          <a:p>
            <a:r>
              <a:rPr lang="en-US" sz="2400" dirty="0" smtClean="0">
                <a:latin typeface="Futura Std Book" pitchFamily="34" charset="0"/>
              </a:rPr>
              <a:t>11:15</a:t>
            </a:r>
            <a:endParaRPr lang="en-US" sz="2400" dirty="0">
              <a:latin typeface="Futura Std Book" pitchFamily="34" charset="0"/>
            </a:endParaRPr>
          </a:p>
        </p:txBody>
      </p:sp>
      <p:sp>
        <p:nvSpPr>
          <p:cNvPr id="20" name="TextBox 19"/>
          <p:cNvSpPr txBox="1"/>
          <p:nvPr/>
        </p:nvSpPr>
        <p:spPr>
          <a:xfrm>
            <a:off x="3730508" y="5874224"/>
            <a:ext cx="1066800" cy="461665"/>
          </a:xfrm>
          <a:prstGeom prst="rect">
            <a:avLst/>
          </a:prstGeom>
          <a:noFill/>
        </p:spPr>
        <p:txBody>
          <a:bodyPr wrap="square" rtlCol="0">
            <a:spAutoFit/>
          </a:bodyPr>
          <a:lstStyle/>
          <a:p>
            <a:r>
              <a:rPr lang="en-US" sz="2400" dirty="0" smtClean="0">
                <a:latin typeface="Futura Std Book" pitchFamily="34" charset="0"/>
              </a:rPr>
              <a:t>13:30</a:t>
            </a:r>
            <a:endParaRPr lang="en-US" sz="2400" dirty="0">
              <a:latin typeface="Futura Std Book" pitchFamily="34" charset="0"/>
            </a:endParaRPr>
          </a:p>
        </p:txBody>
      </p:sp>
      <p:sp>
        <p:nvSpPr>
          <p:cNvPr id="21" name="TextBox 20"/>
          <p:cNvSpPr txBox="1"/>
          <p:nvPr/>
        </p:nvSpPr>
        <p:spPr>
          <a:xfrm>
            <a:off x="4949708" y="6365544"/>
            <a:ext cx="1066800" cy="461665"/>
          </a:xfrm>
          <a:prstGeom prst="rect">
            <a:avLst/>
          </a:prstGeom>
          <a:noFill/>
        </p:spPr>
        <p:txBody>
          <a:bodyPr wrap="square" rtlCol="0">
            <a:spAutoFit/>
          </a:bodyPr>
          <a:lstStyle/>
          <a:p>
            <a:r>
              <a:rPr lang="en-US" sz="2400" dirty="0" smtClean="0">
                <a:latin typeface="Futura Std Book" pitchFamily="34" charset="0"/>
              </a:rPr>
              <a:t>15:00</a:t>
            </a:r>
            <a:endParaRPr lang="en-US" sz="2400" dirty="0">
              <a:latin typeface="Futura Std Book" pitchFamily="34" charset="0"/>
            </a:endParaRPr>
          </a:p>
        </p:txBody>
      </p:sp>
    </p:spTree>
    <p:extLst>
      <p:ext uri="{BB962C8B-B14F-4D97-AF65-F5344CB8AC3E}">
        <p14:creationId xmlns:p14="http://schemas.microsoft.com/office/powerpoint/2010/main" val="190714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32125" y="1476706"/>
            <a:ext cx="5654675" cy="4273550"/>
          </a:xfrm>
        </p:spPr>
        <p:txBody>
          <a:bodyPr>
            <a:normAutofit/>
          </a:bodyPr>
          <a:lstStyle/>
          <a:p>
            <a:r>
              <a:rPr lang="en-US" dirty="0" smtClean="0"/>
              <a:t>Tell </a:t>
            </a:r>
            <a:r>
              <a:rPr lang="en-US" dirty="0"/>
              <a:t>the story </a:t>
            </a:r>
            <a:r>
              <a:rPr lang="en-US" dirty="0" smtClean="0"/>
              <a:t/>
            </a:r>
            <a:br>
              <a:rPr lang="en-US" dirty="0" smtClean="0"/>
            </a:br>
            <a:r>
              <a:rPr lang="en-US" dirty="0" smtClean="0"/>
              <a:t>of </a:t>
            </a:r>
            <a:r>
              <a:rPr lang="en-US" dirty="0"/>
              <a:t>a program, </a:t>
            </a:r>
            <a:r>
              <a:rPr lang="en-US" dirty="0" smtClean="0"/>
              <a:t/>
            </a:r>
            <a:br>
              <a:rPr lang="en-US" dirty="0" smtClean="0"/>
            </a:br>
            <a:r>
              <a:rPr lang="en-US" b="1" dirty="0" smtClean="0"/>
              <a:t>creating </a:t>
            </a:r>
            <a:r>
              <a:rPr lang="en-US" b="1" dirty="0"/>
              <a:t>emotional </a:t>
            </a:r>
            <a:r>
              <a:rPr lang="en-US" b="1" dirty="0" smtClean="0"/>
              <a:t>connections</a:t>
            </a:r>
            <a:r>
              <a:rPr lang="en-US" dirty="0" smtClean="0"/>
              <a:t>.</a:t>
            </a:r>
            <a:endParaRPr lang="en-US" dirty="0">
              <a:latin typeface="Futura Std Book" pitchFamily="34" charset="0"/>
            </a:endParaRPr>
          </a:p>
          <a:p>
            <a:endParaRPr lang="en-US" dirty="0"/>
          </a:p>
        </p:txBody>
      </p:sp>
    </p:spTree>
    <p:extLst>
      <p:ext uri="{BB962C8B-B14F-4D97-AF65-F5344CB8AC3E}">
        <p14:creationId xmlns:p14="http://schemas.microsoft.com/office/powerpoint/2010/main" val="108950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572"/>
          </a:xfrm>
          <a:prstGeom prst="rect">
            <a:avLst/>
          </a:prstGeom>
        </p:spPr>
      </p:pic>
    </p:spTree>
    <p:extLst>
      <p:ext uri="{BB962C8B-B14F-4D97-AF65-F5344CB8AC3E}">
        <p14:creationId xmlns:p14="http://schemas.microsoft.com/office/powerpoint/2010/main" val="301646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66380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88758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044"/>
          <a:stretch/>
        </p:blipFill>
        <p:spPr>
          <a:xfrm>
            <a:off x="3753133" y="428"/>
            <a:ext cx="5390295" cy="685714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423" r="60829" b="20853"/>
          <a:stretch/>
        </p:blipFill>
        <p:spPr>
          <a:xfrm>
            <a:off x="0" y="3872164"/>
            <a:ext cx="2819400" cy="306203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52687" b="24773"/>
          <a:stretch/>
        </p:blipFill>
        <p:spPr>
          <a:xfrm>
            <a:off x="1138" y="-152400"/>
            <a:ext cx="3131102" cy="3733800"/>
          </a:xfrm>
          <a:prstGeom prst="rect">
            <a:avLst/>
          </a:prstGeom>
        </p:spPr>
      </p:pic>
      <p:sp>
        <p:nvSpPr>
          <p:cNvPr id="5" name="Rectangle 4"/>
          <p:cNvSpPr/>
          <p:nvPr/>
        </p:nvSpPr>
        <p:spPr>
          <a:xfrm>
            <a:off x="2819400" y="1905000"/>
            <a:ext cx="53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779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68259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444831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4925"/>
          <a:stretch/>
        </p:blipFill>
        <p:spPr>
          <a:xfrm>
            <a:off x="4107975" y="428"/>
            <a:ext cx="5035453" cy="685714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133" r="56568" b="22624"/>
          <a:stretch/>
        </p:blipFill>
        <p:spPr>
          <a:xfrm>
            <a:off x="-1" y="0"/>
            <a:ext cx="3022251" cy="33528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110" r="44346" b="13786"/>
          <a:stretch/>
        </p:blipFill>
        <p:spPr>
          <a:xfrm>
            <a:off x="-1" y="3809999"/>
            <a:ext cx="3736193" cy="3429001"/>
          </a:xfrm>
          <a:prstGeom prst="rect">
            <a:avLst/>
          </a:prstGeom>
        </p:spPr>
      </p:pic>
      <p:sp>
        <p:nvSpPr>
          <p:cNvPr id="5" name="Rectangle 4"/>
          <p:cNvSpPr/>
          <p:nvPr/>
        </p:nvSpPr>
        <p:spPr>
          <a:xfrm>
            <a:off x="3022250" y="5271447"/>
            <a:ext cx="863950" cy="1599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6200" y="1524001"/>
            <a:ext cx="1137021" cy="17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480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EA\2012\hear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8907" r="30248" b="50000"/>
          <a:stretch/>
        </p:blipFill>
        <p:spPr bwMode="auto">
          <a:xfrm>
            <a:off x="4558353" y="-598227"/>
            <a:ext cx="4585648" cy="74846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AEA\2012\brain.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29209" r="32649" b="55709"/>
          <a:stretch/>
        </p:blipFill>
        <p:spPr bwMode="auto">
          <a:xfrm>
            <a:off x="1" y="-199559"/>
            <a:ext cx="4558352" cy="705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015750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481080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416"/>
          <a:stretch/>
        </p:blipFill>
        <p:spPr>
          <a:xfrm>
            <a:off x="3330053" y="428"/>
            <a:ext cx="5813375" cy="685714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5846" b="26398"/>
          <a:stretch/>
        </p:blipFill>
        <p:spPr>
          <a:xfrm>
            <a:off x="5219" y="-76200"/>
            <a:ext cx="2620837" cy="32766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95" r="63758" b="25403"/>
          <a:stretch/>
        </p:blipFill>
        <p:spPr>
          <a:xfrm>
            <a:off x="5219" y="3245784"/>
            <a:ext cx="2620837" cy="3623048"/>
          </a:xfrm>
          <a:prstGeom prst="rect">
            <a:avLst/>
          </a:prstGeom>
        </p:spPr>
      </p:pic>
    </p:spTree>
    <p:extLst>
      <p:ext uri="{BB962C8B-B14F-4D97-AF65-F5344CB8AC3E}">
        <p14:creationId xmlns:p14="http://schemas.microsoft.com/office/powerpoint/2010/main" val="113451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0" y="3511606"/>
            <a:ext cx="6934199" cy="2202854"/>
          </a:xfrm>
        </p:spPr>
        <p:txBody>
          <a:bodyPr/>
          <a:lstStyle/>
          <a:p>
            <a:r>
              <a:rPr lang="en-US" sz="5400" dirty="0" smtClean="0">
                <a:latin typeface="Futura Std Book" pitchFamily="34" charset="0"/>
              </a:rPr>
              <a:t>Take the survey (later)</a:t>
            </a:r>
            <a:endParaRPr lang="en-US" sz="5400" dirty="0">
              <a:latin typeface="Futura Std Book" pitchFamily="34" charset="0"/>
            </a:endParaRPr>
          </a:p>
        </p:txBody>
      </p:sp>
    </p:spTree>
    <p:extLst>
      <p:ext uri="{BB962C8B-B14F-4D97-AF65-F5344CB8AC3E}">
        <p14:creationId xmlns:p14="http://schemas.microsoft.com/office/powerpoint/2010/main" val="368141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94006" b="22062"/>
          <a:stretch/>
        </p:blipFill>
        <p:spPr bwMode="auto">
          <a:xfrm rot="5400000">
            <a:off x="1741789" y="-1203852"/>
            <a:ext cx="40262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2"/>
          <p:cNvSpPr txBox="1"/>
          <p:nvPr/>
        </p:nvSpPr>
        <p:spPr>
          <a:xfrm>
            <a:off x="3733800" y="838200"/>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a:latin typeface="Futura Std Book" pitchFamily="34" charset="0"/>
              </a:rPr>
              <a:t>5</a:t>
            </a:r>
            <a:r>
              <a:rPr lang="en-US" sz="4400" dirty="0" smtClean="0">
                <a:latin typeface="Futura Std Book" pitchFamily="34" charset="0"/>
              </a:rPr>
              <a:t>% Background</a:t>
            </a:r>
            <a:endParaRPr lang="en-US" sz="4400" dirty="0">
              <a:latin typeface="Futura Std Book" pitchFamily="34" charset="0"/>
            </a:endParaRPr>
          </a:p>
        </p:txBody>
      </p:sp>
      <p:sp>
        <p:nvSpPr>
          <p:cNvPr id="11" name="TextBox 10"/>
          <p:cNvSpPr txBox="1"/>
          <p:nvPr/>
        </p:nvSpPr>
        <p:spPr>
          <a:xfrm>
            <a:off x="4038600" y="202363"/>
            <a:ext cx="914400" cy="461665"/>
          </a:xfrm>
          <a:prstGeom prst="rect">
            <a:avLst/>
          </a:prstGeom>
          <a:noFill/>
        </p:spPr>
        <p:txBody>
          <a:bodyPr wrap="square" rtlCol="0">
            <a:spAutoFit/>
          </a:bodyPr>
          <a:lstStyle/>
          <a:p>
            <a:r>
              <a:rPr lang="en-US" sz="2400" dirty="0" smtClean="0">
                <a:latin typeface="Futura Std Book" pitchFamily="34" charset="0"/>
              </a:rPr>
              <a:t>0:45</a:t>
            </a:r>
            <a:endParaRPr lang="en-US" sz="2400" dirty="0">
              <a:latin typeface="Futura Std Book" pitchFamily="34" charset="0"/>
            </a:endParaRPr>
          </a:p>
        </p:txBody>
      </p:sp>
      <p:sp>
        <p:nvSpPr>
          <p:cNvPr id="12" name="Right Brace 11"/>
          <p:cNvSpPr/>
          <p:nvPr/>
        </p:nvSpPr>
        <p:spPr>
          <a:xfrm>
            <a:off x="3595007" y="152400"/>
            <a:ext cx="443593" cy="48335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3790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56" y="4939605"/>
            <a:ext cx="7848600" cy="1384995"/>
          </a:xfrm>
          <a:prstGeom prst="rect">
            <a:avLst/>
          </a:prstGeom>
          <a:noFill/>
        </p:spPr>
        <p:txBody>
          <a:bodyPr wrap="square" rtlCol="0">
            <a:spAutoFit/>
          </a:bodyPr>
          <a:lstStyle/>
          <a:p>
            <a:r>
              <a:rPr lang="en-US" sz="4800" dirty="0" smtClean="0">
                <a:solidFill>
                  <a:schemeClr val="tx1">
                    <a:lumMod val="75000"/>
                    <a:lumOff val="25000"/>
                  </a:schemeClr>
                </a:solidFill>
                <a:latin typeface="Trebuchet MS" pitchFamily="34" charset="0"/>
              </a:rPr>
              <a:t>Your Name</a:t>
            </a:r>
            <a:br>
              <a:rPr lang="en-US" sz="4800" dirty="0" smtClean="0">
                <a:solidFill>
                  <a:schemeClr val="tx1">
                    <a:lumMod val="75000"/>
                    <a:lumOff val="25000"/>
                  </a:schemeClr>
                </a:solidFill>
                <a:latin typeface="Trebuchet MS" pitchFamily="34" charset="0"/>
              </a:rPr>
            </a:br>
            <a:r>
              <a:rPr lang="en-US" sz="3600" dirty="0" smtClean="0">
                <a:solidFill>
                  <a:schemeClr val="tx1">
                    <a:lumMod val="75000"/>
                    <a:lumOff val="25000"/>
                  </a:schemeClr>
                </a:solidFill>
                <a:latin typeface="Trebuchet MS" pitchFamily="34" charset="0"/>
              </a:rPr>
              <a:t>Your organization</a:t>
            </a:r>
            <a:endParaRPr lang="en-US" sz="4800" dirty="0" smtClean="0">
              <a:solidFill>
                <a:schemeClr val="tx1">
                  <a:lumMod val="75000"/>
                  <a:lumOff val="25000"/>
                </a:schemeClr>
              </a:solidFill>
              <a:latin typeface="Trebuchet MS" pitchFamily="34" charset="0"/>
            </a:endParaRPr>
          </a:p>
        </p:txBody>
      </p:sp>
      <p:sp>
        <p:nvSpPr>
          <p:cNvPr id="3" name="TextBox 2"/>
          <p:cNvSpPr txBox="1"/>
          <p:nvPr/>
        </p:nvSpPr>
        <p:spPr>
          <a:xfrm>
            <a:off x="304800" y="381000"/>
            <a:ext cx="8610600" cy="2800767"/>
          </a:xfrm>
          <a:prstGeom prst="rect">
            <a:avLst/>
          </a:prstGeom>
          <a:noFill/>
        </p:spPr>
        <p:txBody>
          <a:bodyPr wrap="square" rtlCol="0">
            <a:spAutoFit/>
          </a:bodyPr>
          <a:lstStyle/>
          <a:p>
            <a:r>
              <a:rPr lang="en-US" sz="8800" dirty="0" smtClean="0">
                <a:solidFill>
                  <a:schemeClr val="tx1">
                    <a:lumMod val="75000"/>
                    <a:lumOff val="25000"/>
                  </a:schemeClr>
                </a:solidFill>
                <a:latin typeface="Trebuchet MS" pitchFamily="34" charset="0"/>
              </a:rPr>
              <a:t>Failing Fast </a:t>
            </a:r>
            <a:r>
              <a:rPr lang="en-US" sz="6000" dirty="0" smtClean="0">
                <a:solidFill>
                  <a:schemeClr val="tx1">
                    <a:lumMod val="75000"/>
                    <a:lumOff val="25000"/>
                  </a:schemeClr>
                </a:solidFill>
                <a:latin typeface="Trebuchet MS" pitchFamily="34" charset="0"/>
              </a:rPr>
              <a:t>with</a:t>
            </a:r>
            <a:r>
              <a:rPr lang="en-US" sz="8800" dirty="0" smtClean="0">
                <a:solidFill>
                  <a:schemeClr val="tx1">
                    <a:lumMod val="75000"/>
                    <a:lumOff val="25000"/>
                  </a:schemeClr>
                </a:solidFill>
                <a:latin typeface="Trebuchet MS" pitchFamily="34" charset="0"/>
              </a:rPr>
              <a:t>    </a:t>
            </a:r>
            <a:br>
              <a:rPr lang="en-US" sz="8800" dirty="0" smtClean="0">
                <a:solidFill>
                  <a:schemeClr val="tx1">
                    <a:lumMod val="75000"/>
                    <a:lumOff val="25000"/>
                  </a:schemeClr>
                </a:solidFill>
                <a:latin typeface="Trebuchet MS" pitchFamily="34" charset="0"/>
              </a:rPr>
            </a:br>
            <a:r>
              <a:rPr lang="en-US" sz="8800" dirty="0" smtClean="0">
                <a:solidFill>
                  <a:schemeClr val="tx1">
                    <a:lumMod val="75000"/>
                    <a:lumOff val="25000"/>
                  </a:schemeClr>
                </a:solidFill>
                <a:latin typeface="Trebuchet MS" pitchFamily="34" charset="0"/>
              </a:rPr>
              <a:t>Focus Groups</a:t>
            </a:r>
          </a:p>
        </p:txBody>
      </p:sp>
    </p:spTree>
    <p:extLst>
      <p:ext uri="{BB962C8B-B14F-4D97-AF65-F5344CB8AC3E}">
        <p14:creationId xmlns:p14="http://schemas.microsoft.com/office/powerpoint/2010/main" val="3352173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6330">
            <a:off x="292396" y="394431"/>
            <a:ext cx="7081284" cy="4720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4038600" y="5181600"/>
            <a:ext cx="4724400" cy="1446550"/>
          </a:xfrm>
          <a:prstGeom prst="rect">
            <a:avLst/>
          </a:prstGeom>
          <a:noFill/>
        </p:spPr>
        <p:txBody>
          <a:bodyPr wrap="square" rtlCol="0">
            <a:spAutoFit/>
          </a:bodyPr>
          <a:lstStyle/>
          <a:p>
            <a:pPr algn="r"/>
            <a:r>
              <a:rPr lang="en-US" sz="8800" dirty="0" smtClean="0">
                <a:latin typeface="Trebuchet MS" pitchFamily="34" charset="0"/>
              </a:rPr>
              <a:t>Lydia</a:t>
            </a:r>
            <a:r>
              <a:rPr lang="en-US" dirty="0" smtClean="0">
                <a:latin typeface="Trebuchet MS" pitchFamily="34" charset="0"/>
              </a:rPr>
              <a:t> </a:t>
            </a:r>
            <a:r>
              <a:rPr lang="en-US" sz="3200" dirty="0" smtClean="0">
                <a:latin typeface="Trebuchet MS" pitchFamily="34" charset="0"/>
              </a:rPr>
              <a:t>age 7</a:t>
            </a:r>
            <a:endParaRPr lang="en-US" dirty="0" smtClean="0">
              <a:latin typeface="Trebuchet MS" pitchFamily="34" charset="0"/>
            </a:endParaRPr>
          </a:p>
        </p:txBody>
      </p:sp>
    </p:spTree>
    <p:extLst>
      <p:ext uri="{BB962C8B-B14F-4D97-AF65-F5344CB8AC3E}">
        <p14:creationId xmlns:p14="http://schemas.microsoft.com/office/powerpoint/2010/main" val="250458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94006" b="22062"/>
          <a:stretch/>
        </p:blipFill>
        <p:spPr bwMode="auto">
          <a:xfrm rot="5400000">
            <a:off x="1741789" y="-1203852"/>
            <a:ext cx="40262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2"/>
          <p:cNvSpPr txBox="1"/>
          <p:nvPr/>
        </p:nvSpPr>
        <p:spPr>
          <a:xfrm>
            <a:off x="3733800" y="838200"/>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a:latin typeface="Futura Std Book" pitchFamily="34" charset="0"/>
              </a:rPr>
              <a:t>5</a:t>
            </a:r>
            <a:r>
              <a:rPr lang="en-US" sz="4400" dirty="0" smtClean="0">
                <a:latin typeface="Futura Std Book" pitchFamily="34" charset="0"/>
              </a:rPr>
              <a:t>% Background</a:t>
            </a:r>
            <a:endParaRPr lang="en-US" sz="4400" dirty="0">
              <a:latin typeface="Futura Std Book" pitchFamily="34" charset="0"/>
            </a:endParaRPr>
          </a:p>
        </p:txBody>
      </p:sp>
      <p:sp>
        <p:nvSpPr>
          <p:cNvPr id="11" name="TextBox 10"/>
          <p:cNvSpPr txBox="1"/>
          <p:nvPr/>
        </p:nvSpPr>
        <p:spPr>
          <a:xfrm>
            <a:off x="4038600" y="202363"/>
            <a:ext cx="914400" cy="461665"/>
          </a:xfrm>
          <a:prstGeom prst="rect">
            <a:avLst/>
          </a:prstGeom>
          <a:noFill/>
        </p:spPr>
        <p:txBody>
          <a:bodyPr wrap="square" rtlCol="0">
            <a:spAutoFit/>
          </a:bodyPr>
          <a:lstStyle/>
          <a:p>
            <a:r>
              <a:rPr lang="en-US" sz="2400" dirty="0" smtClean="0">
                <a:latin typeface="Futura Std Book" pitchFamily="34" charset="0"/>
              </a:rPr>
              <a:t>0:45</a:t>
            </a:r>
            <a:endParaRPr lang="en-US" sz="2400" dirty="0">
              <a:latin typeface="Futura Std Book" pitchFamily="34" charset="0"/>
            </a:endParaRPr>
          </a:p>
        </p:txBody>
      </p:sp>
      <p:sp>
        <p:nvSpPr>
          <p:cNvPr id="12" name="Right Brace 11"/>
          <p:cNvSpPr/>
          <p:nvPr/>
        </p:nvSpPr>
        <p:spPr>
          <a:xfrm>
            <a:off x="3595007" y="152400"/>
            <a:ext cx="443593" cy="48335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72454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74908" b="22062"/>
          <a:stretch/>
        </p:blipFill>
        <p:spPr bwMode="auto">
          <a:xfrm rot="5400000">
            <a:off x="1100344" y="-562407"/>
            <a:ext cx="16855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7" name="TextBox 2"/>
          <p:cNvSpPr txBox="1"/>
          <p:nvPr/>
        </p:nvSpPr>
        <p:spPr>
          <a:xfrm>
            <a:off x="3712535" y="1942726"/>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smtClean="0">
                <a:latin typeface="Futura Std Book" pitchFamily="34" charset="0"/>
              </a:rPr>
              <a:t>20% Bottom Line</a:t>
            </a:r>
            <a:endParaRPr lang="en-US" sz="4400" dirty="0">
              <a:latin typeface="Futura Std Book" pitchFamily="34" charset="0"/>
            </a:endParaRPr>
          </a:p>
        </p:txBody>
      </p:sp>
      <p:sp>
        <p:nvSpPr>
          <p:cNvPr id="8" name="TextBox 7"/>
          <p:cNvSpPr txBox="1"/>
          <p:nvPr/>
        </p:nvSpPr>
        <p:spPr>
          <a:xfrm>
            <a:off x="4038600" y="1008241"/>
            <a:ext cx="914400" cy="461665"/>
          </a:xfrm>
          <a:prstGeom prst="rect">
            <a:avLst/>
          </a:prstGeom>
          <a:noFill/>
        </p:spPr>
        <p:txBody>
          <a:bodyPr wrap="square" rtlCol="0">
            <a:spAutoFit/>
          </a:bodyPr>
          <a:lstStyle/>
          <a:p>
            <a:r>
              <a:rPr lang="en-US" sz="2400" dirty="0" smtClean="0">
                <a:latin typeface="Futura Std Book" pitchFamily="34" charset="0"/>
              </a:rPr>
              <a:t>3:00</a:t>
            </a:r>
            <a:endParaRPr lang="en-US" sz="2400" dirty="0">
              <a:latin typeface="Futura Std Book" pitchFamily="34" charset="0"/>
            </a:endParaRPr>
          </a:p>
        </p:txBody>
      </p:sp>
      <p:sp>
        <p:nvSpPr>
          <p:cNvPr id="9" name="Right Brace 8"/>
          <p:cNvSpPr/>
          <p:nvPr/>
        </p:nvSpPr>
        <p:spPr>
          <a:xfrm>
            <a:off x="3595007" y="533400"/>
            <a:ext cx="443593" cy="140932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8671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32125" y="1517650"/>
            <a:ext cx="5045075" cy="2368550"/>
          </a:xfrm>
        </p:spPr>
        <p:txBody>
          <a:bodyPr>
            <a:noAutofit/>
          </a:bodyPr>
          <a:lstStyle/>
          <a:p>
            <a:r>
              <a:rPr lang="en-US" dirty="0"/>
              <a:t>Provide a </a:t>
            </a:r>
            <a:r>
              <a:rPr lang="en-US" b="1" dirty="0"/>
              <a:t>roadmap</a:t>
            </a:r>
            <a:r>
              <a:rPr lang="en-US" dirty="0"/>
              <a:t> </a:t>
            </a:r>
            <a:r>
              <a:rPr lang="en-US" dirty="0" smtClean="0"/>
              <a:t/>
            </a:r>
            <a:br>
              <a:rPr lang="en-US" dirty="0" smtClean="0"/>
            </a:br>
            <a:r>
              <a:rPr lang="en-US" dirty="0" smtClean="0"/>
              <a:t>of </a:t>
            </a:r>
            <a:r>
              <a:rPr lang="en-US" dirty="0"/>
              <a:t>the presentation </a:t>
            </a:r>
            <a:r>
              <a:rPr lang="en-US" dirty="0" smtClean="0"/>
              <a:t/>
            </a:r>
            <a:br>
              <a:rPr lang="en-US" dirty="0" smtClean="0"/>
            </a:br>
            <a:r>
              <a:rPr lang="en-US" dirty="0" smtClean="0"/>
              <a:t>at </a:t>
            </a:r>
            <a:r>
              <a:rPr lang="en-US" dirty="0"/>
              <a:t>the beginning. </a:t>
            </a:r>
            <a:endParaRPr lang="en-US" dirty="0">
              <a:solidFill>
                <a:prstClr val="black"/>
              </a:solidFill>
              <a:latin typeface="Futura Std Book" pitchFamily="34" charset="0"/>
            </a:endParaRPr>
          </a:p>
          <a:p>
            <a:endParaRPr lang="en-US" dirty="0"/>
          </a:p>
        </p:txBody>
      </p:sp>
    </p:spTree>
    <p:extLst>
      <p:ext uri="{BB962C8B-B14F-4D97-AF65-F5344CB8AC3E}">
        <p14:creationId xmlns:p14="http://schemas.microsoft.com/office/powerpoint/2010/main" val="104264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EA\2012\t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5400"/>
            <a:ext cx="5276850" cy="703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50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EA\2012\lightbu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7047"/>
            <a:ext cx="7239000" cy="46309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1794808"/>
            <a:ext cx="4876800" cy="1938992"/>
          </a:xfrm>
          <a:prstGeom prst="rect">
            <a:avLst/>
          </a:prstGeom>
          <a:noFill/>
        </p:spPr>
        <p:txBody>
          <a:bodyPr wrap="square" rtlCol="0">
            <a:spAutoFit/>
          </a:bodyPr>
          <a:lstStyle/>
          <a:p>
            <a:r>
              <a:rPr lang="en-US" sz="6000" dirty="0" smtClean="0">
                <a:latin typeface="Trebuchet MS" pitchFamily="34" charset="0"/>
              </a:rPr>
              <a:t>Great Ideas Gone Bad</a:t>
            </a:r>
          </a:p>
        </p:txBody>
      </p:sp>
    </p:spTree>
    <p:extLst>
      <p:ext uri="{BB962C8B-B14F-4D97-AF65-F5344CB8AC3E}">
        <p14:creationId xmlns:p14="http://schemas.microsoft.com/office/powerpoint/2010/main" val="945395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26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133600"/>
            <a:ext cx="4038599" cy="3139321"/>
          </a:xfrm>
          <a:prstGeom prst="rect">
            <a:avLst/>
          </a:prstGeom>
          <a:noFill/>
        </p:spPr>
        <p:txBody>
          <a:bodyPr wrap="square" rtlCol="0">
            <a:spAutoFit/>
          </a:bodyPr>
          <a:lstStyle/>
          <a:p>
            <a:r>
              <a:rPr lang="en-US" sz="6600" dirty="0">
                <a:latin typeface="Trebuchet MS" pitchFamily="34" charset="0"/>
              </a:rPr>
              <a:t>f</a:t>
            </a:r>
            <a:r>
              <a:rPr lang="en-US" sz="6600" dirty="0" smtClean="0">
                <a:latin typeface="Trebuchet MS" pitchFamily="34" charset="0"/>
              </a:rPr>
              <a:t>ocus group incentives</a:t>
            </a:r>
          </a:p>
        </p:txBody>
      </p:sp>
      <p:sp>
        <p:nvSpPr>
          <p:cNvPr id="4" name="TextBox 3"/>
          <p:cNvSpPr txBox="1"/>
          <p:nvPr/>
        </p:nvSpPr>
        <p:spPr>
          <a:xfrm>
            <a:off x="5562600" y="1295400"/>
            <a:ext cx="3352800" cy="769441"/>
          </a:xfrm>
          <a:prstGeom prst="rect">
            <a:avLst/>
          </a:prstGeom>
          <a:noFill/>
        </p:spPr>
        <p:txBody>
          <a:bodyPr wrap="square" rtlCol="0">
            <a:spAutoFit/>
          </a:bodyPr>
          <a:lstStyle/>
          <a:p>
            <a:pPr algn="r"/>
            <a:r>
              <a:rPr lang="en-US" sz="4400" dirty="0">
                <a:latin typeface="Trebuchet MS" pitchFamily="34" charset="0"/>
              </a:rPr>
              <a:t>t</a:t>
            </a:r>
            <a:r>
              <a:rPr lang="en-US" sz="4400" dirty="0" smtClean="0">
                <a:latin typeface="Trebuchet MS" pitchFamily="34" charset="0"/>
              </a:rPr>
              <a:t>he problem</a:t>
            </a:r>
          </a:p>
        </p:txBody>
      </p:sp>
    </p:spTree>
    <p:extLst>
      <p:ext uri="{BB962C8B-B14F-4D97-AF65-F5344CB8AC3E}">
        <p14:creationId xmlns:p14="http://schemas.microsoft.com/office/powerpoint/2010/main" val="1841323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876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62000" y="5059740"/>
            <a:ext cx="7315200" cy="1569660"/>
          </a:xfrm>
          <a:prstGeom prst="rect">
            <a:avLst/>
          </a:prstGeom>
          <a:noFill/>
        </p:spPr>
        <p:txBody>
          <a:bodyPr wrap="square" rtlCol="0">
            <a:spAutoFit/>
          </a:bodyPr>
          <a:lstStyle/>
          <a:p>
            <a:pPr algn="ctr"/>
            <a:r>
              <a:rPr lang="en-US" sz="4800" dirty="0" smtClean="0">
                <a:solidFill>
                  <a:schemeClr val="bg1"/>
                </a:solidFill>
                <a:latin typeface="Futura Std Book" pitchFamily="34" charset="0"/>
              </a:rPr>
              <a:t>six word </a:t>
            </a:r>
            <a:br>
              <a:rPr lang="en-US" sz="4800" dirty="0" smtClean="0">
                <a:solidFill>
                  <a:schemeClr val="bg1"/>
                </a:solidFill>
                <a:latin typeface="Futura Std Book" pitchFamily="34" charset="0"/>
              </a:rPr>
            </a:br>
            <a:r>
              <a:rPr lang="en-US" sz="4800" dirty="0" smtClean="0">
                <a:solidFill>
                  <a:schemeClr val="bg1"/>
                </a:solidFill>
                <a:latin typeface="Futura Std Book" pitchFamily="34" charset="0"/>
              </a:rPr>
              <a:t>presentation story</a:t>
            </a:r>
          </a:p>
        </p:txBody>
      </p:sp>
      <p:sp>
        <p:nvSpPr>
          <p:cNvPr id="2" name="Rectangle 1"/>
          <p:cNvSpPr/>
          <p:nvPr/>
        </p:nvSpPr>
        <p:spPr>
          <a:xfrm>
            <a:off x="3581400" y="707613"/>
            <a:ext cx="2057400" cy="127358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descr="G:\AEA\2012\funne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48176">
            <a:off x="2229264" y="-738700"/>
            <a:ext cx="5346434" cy="533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59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00200"/>
            <a:ext cx="9220200"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752600"/>
            <a:ext cx="7620000" cy="1569660"/>
          </a:xfrm>
          <a:prstGeom prst="rect">
            <a:avLst/>
          </a:prstGeom>
          <a:noFill/>
        </p:spPr>
        <p:txBody>
          <a:bodyPr wrap="square" rtlCol="0">
            <a:spAutoFit/>
          </a:bodyPr>
          <a:lstStyle/>
          <a:p>
            <a:r>
              <a:rPr lang="en-US" sz="4800" dirty="0" smtClean="0">
                <a:solidFill>
                  <a:schemeClr val="bg1"/>
                </a:solidFill>
                <a:latin typeface="Futura Std Book" pitchFamily="34" charset="0"/>
              </a:rPr>
              <a:t>Memorable messages are </a:t>
            </a:r>
            <a:r>
              <a:rPr lang="en-US" sz="4800" b="1" dirty="0" smtClean="0">
                <a:solidFill>
                  <a:schemeClr val="bg1"/>
                </a:solidFill>
                <a:latin typeface="Futura Std Book" pitchFamily="34" charset="0"/>
              </a:rPr>
              <a:t>distilled</a:t>
            </a:r>
            <a:r>
              <a:rPr lang="en-US" sz="4800" dirty="0" smtClean="0">
                <a:solidFill>
                  <a:schemeClr val="bg1"/>
                </a:solidFill>
                <a:latin typeface="Futura Std Book" pitchFamily="34" charset="0"/>
              </a:rPr>
              <a:t> and </a:t>
            </a:r>
            <a:r>
              <a:rPr lang="en-US" sz="4800" b="1" dirty="0" smtClean="0">
                <a:solidFill>
                  <a:schemeClr val="bg1"/>
                </a:solidFill>
                <a:latin typeface="Futura Std Book" pitchFamily="34" charset="0"/>
              </a:rPr>
              <a:t>structured</a:t>
            </a:r>
            <a:r>
              <a:rPr lang="en-US" sz="4800" dirty="0" smtClean="0">
                <a:solidFill>
                  <a:schemeClr val="bg1"/>
                </a:solidFill>
                <a:latin typeface="Futura Std Book" pitchFamily="34" charset="0"/>
              </a:rPr>
              <a:t>.</a:t>
            </a:r>
          </a:p>
        </p:txBody>
      </p:sp>
    </p:spTree>
    <p:extLst>
      <p:ext uri="{BB962C8B-B14F-4D97-AF65-F5344CB8AC3E}">
        <p14:creationId xmlns:p14="http://schemas.microsoft.com/office/powerpoint/2010/main" val="3623883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74908" b="22062"/>
          <a:stretch/>
        </p:blipFill>
        <p:spPr bwMode="auto">
          <a:xfrm rot="5400000">
            <a:off x="1100344" y="-562407"/>
            <a:ext cx="168551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7" name="TextBox 2"/>
          <p:cNvSpPr txBox="1"/>
          <p:nvPr/>
        </p:nvSpPr>
        <p:spPr>
          <a:xfrm>
            <a:off x="3712535" y="1942726"/>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smtClean="0">
                <a:latin typeface="Futura Std Book" pitchFamily="34" charset="0"/>
              </a:rPr>
              <a:t>20% Bottom Line</a:t>
            </a:r>
            <a:endParaRPr lang="en-US" sz="4400" dirty="0">
              <a:latin typeface="Futura Std Book" pitchFamily="34" charset="0"/>
            </a:endParaRPr>
          </a:p>
        </p:txBody>
      </p:sp>
      <p:sp>
        <p:nvSpPr>
          <p:cNvPr id="8" name="TextBox 7"/>
          <p:cNvSpPr txBox="1"/>
          <p:nvPr/>
        </p:nvSpPr>
        <p:spPr>
          <a:xfrm>
            <a:off x="4038600" y="1008241"/>
            <a:ext cx="914400" cy="461665"/>
          </a:xfrm>
          <a:prstGeom prst="rect">
            <a:avLst/>
          </a:prstGeom>
          <a:noFill/>
        </p:spPr>
        <p:txBody>
          <a:bodyPr wrap="square" rtlCol="0">
            <a:spAutoFit/>
          </a:bodyPr>
          <a:lstStyle/>
          <a:p>
            <a:r>
              <a:rPr lang="en-US" sz="2400" dirty="0" smtClean="0">
                <a:latin typeface="Futura Std Book" pitchFamily="34" charset="0"/>
              </a:rPr>
              <a:t>3:00</a:t>
            </a:r>
            <a:endParaRPr lang="en-US" sz="2400" dirty="0">
              <a:latin typeface="Futura Std Book" pitchFamily="34" charset="0"/>
            </a:endParaRPr>
          </a:p>
        </p:txBody>
      </p:sp>
      <p:sp>
        <p:nvSpPr>
          <p:cNvPr id="9" name="Right Brace 8"/>
          <p:cNvSpPr/>
          <p:nvPr/>
        </p:nvSpPr>
        <p:spPr>
          <a:xfrm>
            <a:off x="3595007" y="533400"/>
            <a:ext cx="443593" cy="140932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0834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22014" r="26554" b="22062"/>
          <a:stretch/>
        </p:blipFill>
        <p:spPr bwMode="auto">
          <a:xfrm rot="5400000">
            <a:off x="-523740" y="1061677"/>
            <a:ext cx="493367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7"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8" name="TextBox 2"/>
          <p:cNvSpPr txBox="1"/>
          <p:nvPr/>
        </p:nvSpPr>
        <p:spPr>
          <a:xfrm>
            <a:off x="3712535" y="1232848"/>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smtClean="0">
                <a:latin typeface="Futura Std Book" pitchFamily="34" charset="0"/>
              </a:rPr>
              <a:t>50% Explanation</a:t>
            </a:r>
            <a:endParaRPr lang="en-US" sz="4400" dirty="0">
              <a:latin typeface="Futura Std Book" pitchFamily="34" charset="0"/>
            </a:endParaRPr>
          </a:p>
        </p:txBody>
      </p:sp>
      <p:sp>
        <p:nvSpPr>
          <p:cNvPr id="9" name="TextBox 8"/>
          <p:cNvSpPr txBox="1"/>
          <p:nvPr/>
        </p:nvSpPr>
        <p:spPr>
          <a:xfrm>
            <a:off x="4038600" y="3285783"/>
            <a:ext cx="914400" cy="461665"/>
          </a:xfrm>
          <a:prstGeom prst="rect">
            <a:avLst/>
          </a:prstGeom>
          <a:noFill/>
        </p:spPr>
        <p:txBody>
          <a:bodyPr wrap="square" rtlCol="0">
            <a:spAutoFit/>
          </a:bodyPr>
          <a:lstStyle/>
          <a:p>
            <a:r>
              <a:rPr lang="en-US" sz="2400" dirty="0">
                <a:latin typeface="Futura Std Book" pitchFamily="34" charset="0"/>
              </a:rPr>
              <a:t>7</a:t>
            </a:r>
            <a:r>
              <a:rPr lang="en-US" sz="2400" dirty="0" smtClean="0">
                <a:latin typeface="Futura Std Book" pitchFamily="34" charset="0"/>
              </a:rPr>
              <a:t>:00</a:t>
            </a:r>
            <a:endParaRPr lang="en-US" sz="2400" dirty="0">
              <a:latin typeface="Futura Std Book" pitchFamily="34" charset="0"/>
            </a:endParaRPr>
          </a:p>
        </p:txBody>
      </p:sp>
      <p:sp>
        <p:nvSpPr>
          <p:cNvPr id="13" name="Right Brace 12"/>
          <p:cNvSpPr/>
          <p:nvPr/>
        </p:nvSpPr>
        <p:spPr>
          <a:xfrm>
            <a:off x="3595007" y="1842448"/>
            <a:ext cx="443593" cy="33439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2566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phanie\Downloads\glue red bkg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304800" y="4191000"/>
            <a:ext cx="8077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chemeClr val="tx1">
                    <a:lumMod val="75000"/>
                    <a:lumOff val="25000"/>
                  </a:schemeClr>
                </a:solidFill>
                <a:latin typeface="Futura Std Book" pitchFamily="34" charset="0"/>
              </a:rPr>
              <a:t>Metaphor</a:t>
            </a:r>
            <a:endParaRPr lang="en-US" sz="9600" b="1" dirty="0">
              <a:solidFill>
                <a:schemeClr val="tx1">
                  <a:lumMod val="75000"/>
                  <a:lumOff val="25000"/>
                </a:schemeClr>
              </a:solidFill>
              <a:latin typeface="Futura Std Book" pitchFamily="34" charset="0"/>
            </a:endParaRPr>
          </a:p>
        </p:txBody>
      </p:sp>
    </p:spTree>
    <p:extLst>
      <p:ext uri="{BB962C8B-B14F-4D97-AF65-F5344CB8AC3E}">
        <p14:creationId xmlns:p14="http://schemas.microsoft.com/office/powerpoint/2010/main" val="1875685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28800" y="1066800"/>
            <a:ext cx="8077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rgbClr val="663300"/>
                </a:solidFill>
                <a:latin typeface="Futura Std Book" pitchFamily="34" charset="0"/>
              </a:rPr>
              <a:t>Compare</a:t>
            </a:r>
            <a:endParaRPr lang="en-US" sz="9600" b="1" dirty="0">
              <a:solidFill>
                <a:srgbClr val="663300"/>
              </a:solidFill>
              <a:latin typeface="Futura Std Book" pitchFamily="34" charset="0"/>
            </a:endParaRPr>
          </a:p>
        </p:txBody>
      </p:sp>
      <p:sp>
        <p:nvSpPr>
          <p:cNvPr id="3" name="TextBox 2"/>
          <p:cNvSpPr txBox="1"/>
          <p:nvPr/>
        </p:nvSpPr>
        <p:spPr>
          <a:xfrm>
            <a:off x="-381000" y="3900488"/>
            <a:ext cx="67818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rgbClr val="663300"/>
                </a:solidFill>
                <a:latin typeface="Futura Std Book" pitchFamily="34" charset="0"/>
              </a:rPr>
              <a:t>Contrast</a:t>
            </a:r>
            <a:endParaRPr lang="en-US" sz="9600" b="1" dirty="0">
              <a:solidFill>
                <a:srgbClr val="663300"/>
              </a:solidFill>
              <a:latin typeface="Futura Std Book" pitchFamily="34" charset="0"/>
            </a:endParaRPr>
          </a:p>
        </p:txBody>
      </p:sp>
      <p:pic>
        <p:nvPicPr>
          <p:cNvPr id="1026" name="Picture 2" descr="G:\Sage\Images\Working Files\O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794" y="3443288"/>
            <a:ext cx="2968914" cy="28051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03" y="427274"/>
            <a:ext cx="2514600" cy="31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94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000" y="8382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chemeClr val="accent4">
                    <a:lumMod val="75000"/>
                  </a:schemeClr>
                </a:solidFill>
                <a:latin typeface="Futura Std Book" pitchFamily="34" charset="0"/>
              </a:rPr>
              <a:t>1</a:t>
            </a:r>
            <a:endParaRPr lang="en-US" sz="9600" b="1" dirty="0">
              <a:solidFill>
                <a:schemeClr val="accent4">
                  <a:lumMod val="75000"/>
                </a:schemeClr>
              </a:solidFill>
              <a:latin typeface="Futura Std Book" pitchFamily="34" charset="0"/>
            </a:endParaRPr>
          </a:p>
        </p:txBody>
      </p:sp>
      <p:sp>
        <p:nvSpPr>
          <p:cNvPr id="3" name="TextBox 2"/>
          <p:cNvSpPr txBox="1"/>
          <p:nvPr/>
        </p:nvSpPr>
        <p:spPr>
          <a:xfrm>
            <a:off x="381000" y="28194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chemeClr val="accent4">
                    <a:lumMod val="75000"/>
                  </a:schemeClr>
                </a:solidFill>
                <a:latin typeface="Futura Std Book" pitchFamily="34" charset="0"/>
              </a:rPr>
              <a:t>2</a:t>
            </a:r>
            <a:endParaRPr lang="en-US" sz="9600" b="1" dirty="0">
              <a:solidFill>
                <a:schemeClr val="accent4">
                  <a:lumMod val="75000"/>
                </a:schemeClr>
              </a:solidFill>
              <a:latin typeface="Futura Std Book" pitchFamily="34" charset="0"/>
            </a:endParaRPr>
          </a:p>
        </p:txBody>
      </p:sp>
      <p:sp>
        <p:nvSpPr>
          <p:cNvPr id="4" name="TextBox 3"/>
          <p:cNvSpPr txBox="1"/>
          <p:nvPr/>
        </p:nvSpPr>
        <p:spPr>
          <a:xfrm>
            <a:off x="381000" y="48006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b="1" dirty="0" smtClean="0">
                <a:solidFill>
                  <a:schemeClr val="accent4">
                    <a:lumMod val="75000"/>
                  </a:schemeClr>
                </a:solidFill>
                <a:latin typeface="Futura Std Book" pitchFamily="34" charset="0"/>
              </a:rPr>
              <a:t>3</a:t>
            </a:r>
            <a:endParaRPr lang="en-US" sz="9600" b="1" dirty="0">
              <a:solidFill>
                <a:schemeClr val="accent4">
                  <a:lumMod val="75000"/>
                </a:schemeClr>
              </a:solidFill>
              <a:latin typeface="Futura Std Book" pitchFamily="34" charset="0"/>
            </a:endParaRPr>
          </a:p>
        </p:txBody>
      </p:sp>
      <p:sp>
        <p:nvSpPr>
          <p:cNvPr id="5" name="TextBox 2"/>
          <p:cNvSpPr txBox="1"/>
          <p:nvPr/>
        </p:nvSpPr>
        <p:spPr>
          <a:xfrm>
            <a:off x="1981200" y="8382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smtClean="0">
                <a:solidFill>
                  <a:schemeClr val="bg1">
                    <a:lumMod val="65000"/>
                  </a:schemeClr>
                </a:solidFill>
                <a:latin typeface="Futura Std Book" pitchFamily="34" charset="0"/>
              </a:rPr>
              <a:t>“</a:t>
            </a:r>
            <a:endParaRPr lang="en-US" sz="9600" dirty="0">
              <a:solidFill>
                <a:schemeClr val="bg1">
                  <a:lumMod val="65000"/>
                </a:schemeClr>
              </a:solidFill>
              <a:latin typeface="Futura Std Book" pitchFamily="34" charset="0"/>
            </a:endParaRPr>
          </a:p>
        </p:txBody>
      </p:sp>
      <p:sp>
        <p:nvSpPr>
          <p:cNvPr id="6" name="TextBox 2"/>
          <p:cNvSpPr txBox="1"/>
          <p:nvPr/>
        </p:nvSpPr>
        <p:spPr>
          <a:xfrm>
            <a:off x="2971800" y="1143000"/>
            <a:ext cx="54864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600" dirty="0" smtClean="0">
                <a:solidFill>
                  <a:schemeClr val="accent4">
                    <a:lumMod val="60000"/>
                    <a:lumOff val="40000"/>
                  </a:schemeClr>
                </a:solidFill>
                <a:latin typeface="Futura Std Book" pitchFamily="34" charset="0"/>
              </a:rPr>
              <a:t>I have three things to tell you about focus groups. </a:t>
            </a:r>
            <a:endParaRPr lang="en-US" sz="6600" dirty="0">
              <a:solidFill>
                <a:schemeClr val="accent4">
                  <a:lumMod val="60000"/>
                  <a:lumOff val="40000"/>
                </a:schemeClr>
              </a:solidFill>
              <a:latin typeface="Futura Std Book" pitchFamily="34" charset="0"/>
            </a:endParaRPr>
          </a:p>
        </p:txBody>
      </p:sp>
      <p:sp>
        <p:nvSpPr>
          <p:cNvPr id="7" name="TextBox 2"/>
          <p:cNvSpPr txBox="1"/>
          <p:nvPr/>
        </p:nvSpPr>
        <p:spPr>
          <a:xfrm>
            <a:off x="7620000" y="40386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a:solidFill>
                  <a:schemeClr val="bg1">
                    <a:lumMod val="65000"/>
                  </a:schemeClr>
                </a:solidFill>
                <a:latin typeface="Futura Std Book" pitchFamily="34" charset="0"/>
              </a:rPr>
              <a:t>”</a:t>
            </a:r>
          </a:p>
        </p:txBody>
      </p:sp>
    </p:spTree>
    <p:extLst>
      <p:ext uri="{BB962C8B-B14F-4D97-AF65-F5344CB8AC3E}">
        <p14:creationId xmlns:p14="http://schemas.microsoft.com/office/powerpoint/2010/main" val="2886419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352800"/>
            <a:ext cx="81534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600" b="1" dirty="0" smtClean="0">
                <a:solidFill>
                  <a:schemeClr val="tx2">
                    <a:lumMod val="75000"/>
                  </a:schemeClr>
                </a:solidFill>
                <a:latin typeface="Futura Std Book" pitchFamily="34" charset="0"/>
              </a:rPr>
              <a:t>Top 10 List</a:t>
            </a:r>
            <a:endParaRPr lang="en-US" sz="9600" b="1" dirty="0">
              <a:solidFill>
                <a:schemeClr val="tx2">
                  <a:lumMod val="75000"/>
                </a:schemeClr>
              </a:solidFill>
              <a:latin typeface="Futura Std Book" pitchFamily="34" charset="0"/>
            </a:endParaRPr>
          </a:p>
        </p:txBody>
      </p:sp>
      <p:sp>
        <p:nvSpPr>
          <p:cNvPr id="3" name="TextBox 2"/>
          <p:cNvSpPr txBox="1"/>
          <p:nvPr/>
        </p:nvSpPr>
        <p:spPr>
          <a:xfrm>
            <a:off x="381000" y="3810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smtClean="0">
                <a:solidFill>
                  <a:schemeClr val="bg1">
                    <a:lumMod val="65000"/>
                  </a:schemeClr>
                </a:solidFill>
                <a:latin typeface="Futura Std Book" pitchFamily="34" charset="0"/>
              </a:rPr>
              <a:t>“</a:t>
            </a:r>
            <a:endParaRPr lang="en-US" sz="9600" dirty="0">
              <a:solidFill>
                <a:schemeClr val="bg1">
                  <a:lumMod val="65000"/>
                </a:schemeClr>
              </a:solidFill>
              <a:latin typeface="Futura Std Book" pitchFamily="34" charset="0"/>
            </a:endParaRPr>
          </a:p>
        </p:txBody>
      </p:sp>
      <p:sp>
        <p:nvSpPr>
          <p:cNvPr id="4" name="TextBox 2"/>
          <p:cNvSpPr txBox="1"/>
          <p:nvPr/>
        </p:nvSpPr>
        <p:spPr>
          <a:xfrm>
            <a:off x="1295400" y="685800"/>
            <a:ext cx="75438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600" dirty="0" smtClean="0">
                <a:solidFill>
                  <a:schemeClr val="accent1">
                    <a:lumMod val="60000"/>
                    <a:lumOff val="40000"/>
                  </a:schemeClr>
                </a:solidFill>
                <a:latin typeface="Futura Std Book" pitchFamily="34" charset="0"/>
              </a:rPr>
              <a:t>Can I get a drumroll, please…</a:t>
            </a:r>
            <a:endParaRPr lang="en-US" sz="6600" dirty="0">
              <a:solidFill>
                <a:schemeClr val="accent1">
                  <a:lumMod val="60000"/>
                  <a:lumOff val="40000"/>
                </a:schemeClr>
              </a:solidFill>
              <a:latin typeface="Futura Std Book" pitchFamily="34" charset="0"/>
            </a:endParaRPr>
          </a:p>
        </p:txBody>
      </p:sp>
      <p:sp>
        <p:nvSpPr>
          <p:cNvPr id="5" name="TextBox 2"/>
          <p:cNvSpPr txBox="1"/>
          <p:nvPr/>
        </p:nvSpPr>
        <p:spPr>
          <a:xfrm>
            <a:off x="7772400" y="15240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a:solidFill>
                  <a:schemeClr val="bg1">
                    <a:lumMod val="65000"/>
                  </a:schemeClr>
                </a:solidFill>
                <a:latin typeface="Futura Std Book" pitchFamily="34" charset="0"/>
              </a:rPr>
              <a:t>”</a:t>
            </a:r>
          </a:p>
        </p:txBody>
      </p:sp>
    </p:spTree>
    <p:extLst>
      <p:ext uri="{BB962C8B-B14F-4D97-AF65-F5344CB8AC3E}">
        <p14:creationId xmlns:p14="http://schemas.microsoft.com/office/powerpoint/2010/main" val="216461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grpSp>
        <p:nvGrpSpPr>
          <p:cNvPr id="5" name="Group 4"/>
          <p:cNvGrpSpPr/>
          <p:nvPr/>
        </p:nvGrpSpPr>
        <p:grpSpPr>
          <a:xfrm>
            <a:off x="3429000" y="1981200"/>
            <a:ext cx="6400800" cy="2840459"/>
            <a:chOff x="3429000" y="1981200"/>
            <a:chExt cx="6400800" cy="2840459"/>
          </a:xfrm>
        </p:grpSpPr>
        <p:sp>
          <p:nvSpPr>
            <p:cNvPr id="3" name="TextBox 2"/>
            <p:cNvSpPr txBox="1"/>
            <p:nvPr/>
          </p:nvSpPr>
          <p:spPr>
            <a:xfrm>
              <a:off x="5257800" y="1981200"/>
              <a:ext cx="4572000" cy="2215991"/>
            </a:xfrm>
            <a:prstGeom prst="rect">
              <a:avLst/>
            </a:prstGeom>
            <a:noFill/>
          </p:spPr>
          <p:txBody>
            <a:bodyPr wrap="square" rtlCol="0">
              <a:spAutoFit/>
            </a:bodyPr>
            <a:lstStyle/>
            <a:p>
              <a:r>
                <a:rPr lang="en-US" sz="13800" dirty="0" smtClean="0">
                  <a:solidFill>
                    <a:schemeClr val="bg1"/>
                  </a:solidFill>
                  <a:latin typeface="Neutraface Display Titling" pitchFamily="50" charset="0"/>
                </a:rPr>
                <a:t>Flip</a:t>
              </a:r>
              <a:r>
                <a:rPr lang="en-US" sz="9600" dirty="0" smtClean="0">
                  <a:solidFill>
                    <a:schemeClr val="bg1"/>
                  </a:solidFill>
                  <a:latin typeface="Neutraface Display Titling" pitchFamily="50" charset="0"/>
                </a:rPr>
                <a:t> </a:t>
              </a:r>
              <a:endParaRPr lang="en-US" sz="9600" dirty="0" smtClean="0">
                <a:solidFill>
                  <a:schemeClr val="bg1"/>
                </a:solidFill>
                <a:latin typeface="Neutraface Text Bold Alt" pitchFamily="50" charset="0"/>
              </a:endParaRPr>
            </a:p>
          </p:txBody>
        </p:sp>
        <p:sp>
          <p:nvSpPr>
            <p:cNvPr id="4" name="TextBox 3"/>
            <p:cNvSpPr txBox="1"/>
            <p:nvPr/>
          </p:nvSpPr>
          <p:spPr>
            <a:xfrm>
              <a:off x="3429000" y="3375109"/>
              <a:ext cx="5486400" cy="1446550"/>
            </a:xfrm>
            <a:prstGeom prst="rect">
              <a:avLst/>
            </a:prstGeom>
            <a:noFill/>
          </p:spPr>
          <p:txBody>
            <a:bodyPr wrap="square" rtlCol="0">
              <a:spAutoFit/>
            </a:bodyPr>
            <a:lstStyle/>
            <a:p>
              <a:r>
                <a:rPr lang="en-US" sz="8800" dirty="0" smtClean="0">
                  <a:solidFill>
                    <a:schemeClr val="bg1"/>
                  </a:solidFill>
                  <a:latin typeface="Neutraface Text Bold Alt" pitchFamily="50" charset="0"/>
                </a:rPr>
                <a:t>the Report</a:t>
              </a:r>
            </a:p>
          </p:txBody>
        </p:sp>
      </p:grpSp>
    </p:spTree>
    <p:extLst>
      <p:ext uri="{BB962C8B-B14F-4D97-AF65-F5344CB8AC3E}">
        <p14:creationId xmlns:p14="http://schemas.microsoft.com/office/powerpoint/2010/main" val="29294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0096" y="1031944"/>
            <a:ext cx="236618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600" b="1" dirty="0" smtClean="0">
                <a:solidFill>
                  <a:schemeClr val="accent3">
                    <a:lumMod val="50000"/>
                  </a:schemeClr>
                </a:solidFill>
                <a:latin typeface="Futura Std Book" pitchFamily="34" charset="0"/>
              </a:rPr>
              <a:t>Pro</a:t>
            </a:r>
            <a:endParaRPr lang="en-US" sz="9600" b="1" dirty="0">
              <a:solidFill>
                <a:schemeClr val="accent3">
                  <a:lumMod val="50000"/>
                </a:schemeClr>
              </a:solidFill>
              <a:latin typeface="Futura Std Book" pitchFamily="34" charset="0"/>
            </a:endParaRPr>
          </a:p>
        </p:txBody>
      </p:sp>
      <p:sp>
        <p:nvSpPr>
          <p:cNvPr id="4" name="TextBox 3"/>
          <p:cNvSpPr txBox="1"/>
          <p:nvPr/>
        </p:nvSpPr>
        <p:spPr>
          <a:xfrm>
            <a:off x="3336025" y="3962400"/>
            <a:ext cx="28194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600" b="1" dirty="0" smtClean="0">
                <a:solidFill>
                  <a:schemeClr val="accent3">
                    <a:lumMod val="50000"/>
                  </a:schemeClr>
                </a:solidFill>
                <a:latin typeface="Futura Std Book" pitchFamily="34" charset="0"/>
              </a:rPr>
              <a:t>Con</a:t>
            </a:r>
            <a:endParaRPr lang="en-US" sz="9600" b="1" dirty="0">
              <a:solidFill>
                <a:schemeClr val="accent3">
                  <a:lumMod val="50000"/>
                </a:schemeClr>
              </a:solidFill>
              <a:latin typeface="Futura Std Book" pitchFamily="34" charset="0"/>
            </a:endParaRPr>
          </a:p>
        </p:txBody>
      </p:sp>
      <p:pic>
        <p:nvPicPr>
          <p:cNvPr id="2051" name="Picture 3" descr="G:\AEA\2012\Thumbs.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6188975" y="3565478"/>
            <a:ext cx="2473256" cy="2473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AEA\2012\Thumb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bwMode="auto">
          <a:xfrm>
            <a:off x="609600" y="609600"/>
            <a:ext cx="2473256" cy="247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84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330" y="609600"/>
            <a:ext cx="36576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9600" b="1" dirty="0" smtClean="0">
                <a:solidFill>
                  <a:schemeClr val="accent6">
                    <a:lumMod val="50000"/>
                  </a:schemeClr>
                </a:solidFill>
                <a:latin typeface="Futura Std Book" pitchFamily="34" charset="0"/>
              </a:rPr>
              <a:t>Good</a:t>
            </a:r>
            <a:endParaRPr lang="en-US" sz="9600" b="1" dirty="0">
              <a:solidFill>
                <a:schemeClr val="accent6">
                  <a:lumMod val="50000"/>
                </a:schemeClr>
              </a:solidFill>
              <a:latin typeface="Futura Std Book" pitchFamily="34" charset="0"/>
            </a:endParaRPr>
          </a:p>
        </p:txBody>
      </p:sp>
      <p:sp>
        <p:nvSpPr>
          <p:cNvPr id="4" name="TextBox 3"/>
          <p:cNvSpPr txBox="1"/>
          <p:nvPr/>
        </p:nvSpPr>
        <p:spPr>
          <a:xfrm>
            <a:off x="572069" y="2819400"/>
            <a:ext cx="415233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9600" b="1" dirty="0" smtClean="0">
                <a:solidFill>
                  <a:schemeClr val="accent6">
                    <a:lumMod val="50000"/>
                  </a:schemeClr>
                </a:solidFill>
                <a:latin typeface="Futura Std Book" pitchFamily="34" charset="0"/>
              </a:rPr>
              <a:t>Better</a:t>
            </a:r>
            <a:endParaRPr lang="en-US" sz="9600" b="1" dirty="0">
              <a:solidFill>
                <a:schemeClr val="accent6">
                  <a:lumMod val="50000"/>
                </a:schemeClr>
              </a:solidFill>
              <a:latin typeface="Futura Std Book" pitchFamily="34" charset="0"/>
            </a:endParaRPr>
          </a:p>
        </p:txBody>
      </p:sp>
      <p:sp>
        <p:nvSpPr>
          <p:cNvPr id="5" name="TextBox 4"/>
          <p:cNvSpPr txBox="1"/>
          <p:nvPr/>
        </p:nvSpPr>
        <p:spPr>
          <a:xfrm>
            <a:off x="609599" y="5029200"/>
            <a:ext cx="415233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9600" b="1" dirty="0" smtClean="0">
                <a:solidFill>
                  <a:schemeClr val="accent6">
                    <a:lumMod val="50000"/>
                  </a:schemeClr>
                </a:solidFill>
                <a:latin typeface="Futura Std Book" pitchFamily="34" charset="0"/>
              </a:rPr>
              <a:t>Best</a:t>
            </a:r>
            <a:endParaRPr lang="en-US" sz="9600" b="1" dirty="0">
              <a:solidFill>
                <a:schemeClr val="accent6">
                  <a:lumMod val="50000"/>
                </a:schemeClr>
              </a:solidFill>
              <a:latin typeface="Futura Std Book"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2" y="265727"/>
            <a:ext cx="2438401" cy="1828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56964"/>
            <a:ext cx="2438400" cy="1828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1" y="4648200"/>
            <a:ext cx="2438400" cy="1828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3552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30" y="304800"/>
            <a:ext cx="636327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600" b="1" dirty="0" smtClean="0">
                <a:solidFill>
                  <a:srgbClr val="AF1F2A"/>
                </a:solidFill>
                <a:latin typeface="Futura Std Book" pitchFamily="34" charset="0"/>
              </a:rPr>
              <a:t>Storyline</a:t>
            </a:r>
            <a:endParaRPr lang="en-US" sz="9600" b="1" dirty="0">
              <a:solidFill>
                <a:srgbClr val="AF1F2A"/>
              </a:solidFill>
              <a:latin typeface="Futura Std Book" pitchFamily="34" charset="0"/>
            </a:endParaRPr>
          </a:p>
        </p:txBody>
      </p:sp>
      <p:sp>
        <p:nvSpPr>
          <p:cNvPr id="5" name="TextBox 4"/>
          <p:cNvSpPr txBox="1"/>
          <p:nvPr/>
        </p:nvSpPr>
        <p:spPr>
          <a:xfrm>
            <a:off x="685799" y="4724400"/>
            <a:ext cx="853440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000" dirty="0" smtClean="0">
                <a:solidFill>
                  <a:srgbClr val="E67078"/>
                </a:solidFill>
                <a:latin typeface="Futura Std Book" pitchFamily="34" charset="0"/>
              </a:rPr>
              <a:t>83% of our </a:t>
            </a:r>
            <a:br>
              <a:rPr lang="en-US" sz="6000" dirty="0" smtClean="0">
                <a:solidFill>
                  <a:srgbClr val="E67078"/>
                </a:solidFill>
                <a:latin typeface="Futura Std Book" pitchFamily="34" charset="0"/>
              </a:rPr>
            </a:br>
            <a:r>
              <a:rPr lang="en-US" sz="6000" dirty="0" smtClean="0">
                <a:solidFill>
                  <a:srgbClr val="E67078"/>
                </a:solidFill>
                <a:latin typeface="Futura Std Book" pitchFamily="34" charset="0"/>
              </a:rPr>
              <a:t>cases are like Lydia’s</a:t>
            </a:r>
            <a:endParaRPr lang="en-US" sz="6000" dirty="0">
              <a:solidFill>
                <a:srgbClr val="E67078"/>
              </a:solidFill>
              <a:latin typeface="Futura Std Book"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6330">
            <a:off x="4494111" y="1857988"/>
            <a:ext cx="4500318" cy="3000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76200" y="43434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smtClean="0">
                <a:solidFill>
                  <a:schemeClr val="bg1">
                    <a:lumMod val="65000"/>
                  </a:schemeClr>
                </a:solidFill>
                <a:latin typeface="Futura Std Book" pitchFamily="34" charset="0"/>
              </a:rPr>
              <a:t>“</a:t>
            </a:r>
            <a:endParaRPr lang="en-US" sz="9600" dirty="0">
              <a:solidFill>
                <a:schemeClr val="bg1">
                  <a:lumMod val="65000"/>
                </a:schemeClr>
              </a:solidFill>
              <a:latin typeface="Futura Std Book" pitchFamily="34" charset="0"/>
            </a:endParaRPr>
          </a:p>
        </p:txBody>
      </p:sp>
      <p:sp>
        <p:nvSpPr>
          <p:cNvPr id="10" name="TextBox 2"/>
          <p:cNvSpPr txBox="1"/>
          <p:nvPr/>
        </p:nvSpPr>
        <p:spPr>
          <a:xfrm>
            <a:off x="7467600" y="5486400"/>
            <a:ext cx="1219200"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600" dirty="0">
                <a:solidFill>
                  <a:schemeClr val="bg1">
                    <a:lumMod val="65000"/>
                  </a:schemeClr>
                </a:solidFill>
                <a:latin typeface="Futura Std Book" pitchFamily="34" charset="0"/>
              </a:rPr>
              <a:t>”</a:t>
            </a:r>
          </a:p>
        </p:txBody>
      </p:sp>
    </p:spTree>
    <p:extLst>
      <p:ext uri="{BB962C8B-B14F-4D97-AF65-F5344CB8AC3E}">
        <p14:creationId xmlns:p14="http://schemas.microsoft.com/office/powerpoint/2010/main" val="1379808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799" y="4724400"/>
            <a:ext cx="853440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000" dirty="0" smtClean="0">
                <a:solidFill>
                  <a:srgbClr val="E67078"/>
                </a:solidFill>
                <a:latin typeface="Futura Std Book" pitchFamily="34" charset="0"/>
              </a:rPr>
              <a:t>Aristotle’s 3-part arc</a:t>
            </a:r>
            <a:endParaRPr lang="en-US" sz="6000" dirty="0">
              <a:solidFill>
                <a:srgbClr val="E67078"/>
              </a:solidFill>
              <a:latin typeface="Futura Std Book"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a:off x="304800" y="1676400"/>
            <a:ext cx="845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4343400"/>
            <a:ext cx="23042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142488" y="2438400"/>
            <a:ext cx="2068909" cy="1905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1600" y="2438400"/>
            <a:ext cx="1447800" cy="1894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3810000"/>
            <a:ext cx="2057400" cy="523220"/>
          </a:xfrm>
          <a:prstGeom prst="rect">
            <a:avLst/>
          </a:prstGeom>
          <a:noFill/>
        </p:spPr>
        <p:txBody>
          <a:bodyPr wrap="square" rtlCol="0">
            <a:spAutoFit/>
          </a:bodyPr>
          <a:lstStyle/>
          <a:p>
            <a:r>
              <a:rPr lang="en-US" sz="2800" dirty="0" smtClean="0">
                <a:latin typeface="Futura Std Book" pitchFamily="34" charset="0"/>
              </a:rPr>
              <a:t>setup</a:t>
            </a:r>
          </a:p>
        </p:txBody>
      </p:sp>
      <p:sp>
        <p:nvSpPr>
          <p:cNvPr id="12" name="TextBox 11"/>
          <p:cNvSpPr txBox="1"/>
          <p:nvPr/>
        </p:nvSpPr>
        <p:spPr>
          <a:xfrm rot="18983699">
            <a:off x="2736224" y="2944290"/>
            <a:ext cx="2362199" cy="523220"/>
          </a:xfrm>
          <a:prstGeom prst="rect">
            <a:avLst/>
          </a:prstGeom>
          <a:noFill/>
        </p:spPr>
        <p:txBody>
          <a:bodyPr wrap="square" rtlCol="0">
            <a:spAutoFit/>
          </a:bodyPr>
          <a:lstStyle/>
          <a:p>
            <a:r>
              <a:rPr lang="en-US" sz="2800" dirty="0" smtClean="0">
                <a:latin typeface="Futura Std Book" pitchFamily="34" charset="0"/>
              </a:rPr>
              <a:t>confrontation</a:t>
            </a:r>
          </a:p>
        </p:txBody>
      </p:sp>
      <p:sp>
        <p:nvSpPr>
          <p:cNvPr id="13" name="TextBox 12"/>
          <p:cNvSpPr txBox="1"/>
          <p:nvPr/>
        </p:nvSpPr>
        <p:spPr>
          <a:xfrm rot="3176219">
            <a:off x="4978511" y="2889920"/>
            <a:ext cx="2362199" cy="523220"/>
          </a:xfrm>
          <a:prstGeom prst="rect">
            <a:avLst/>
          </a:prstGeom>
          <a:noFill/>
        </p:spPr>
        <p:txBody>
          <a:bodyPr wrap="square" rtlCol="0">
            <a:spAutoFit/>
          </a:bodyPr>
          <a:lstStyle/>
          <a:p>
            <a:r>
              <a:rPr lang="en-US" sz="2800" dirty="0" smtClean="0">
                <a:latin typeface="Futura Std Book" pitchFamily="34" charset="0"/>
              </a:rPr>
              <a:t>resolution</a:t>
            </a:r>
          </a:p>
        </p:txBody>
      </p:sp>
    </p:spTree>
    <p:extLst>
      <p:ext uri="{BB962C8B-B14F-4D97-AF65-F5344CB8AC3E}">
        <p14:creationId xmlns:p14="http://schemas.microsoft.com/office/powerpoint/2010/main" val="1124833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799" y="4724400"/>
            <a:ext cx="1135380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000" dirty="0" smtClean="0">
                <a:solidFill>
                  <a:srgbClr val="E67078"/>
                </a:solidFill>
                <a:latin typeface="Futura Std Book" pitchFamily="34" charset="0"/>
              </a:rPr>
              <a:t>Freytag’s pyramid</a:t>
            </a:r>
            <a:endParaRPr lang="en-US" sz="6000" dirty="0">
              <a:solidFill>
                <a:srgbClr val="E67078"/>
              </a:solidFill>
              <a:latin typeface="Futura Std Book"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a:off x="304800" y="1676400"/>
            <a:ext cx="845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434340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720454" y="2667000"/>
            <a:ext cx="1151473"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58904" y="2667000"/>
            <a:ext cx="1094095"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1056" y="3837296"/>
            <a:ext cx="2057400" cy="492443"/>
          </a:xfrm>
          <a:prstGeom prst="rect">
            <a:avLst/>
          </a:prstGeom>
          <a:noFill/>
        </p:spPr>
        <p:txBody>
          <a:bodyPr wrap="square" rtlCol="0">
            <a:spAutoFit/>
          </a:bodyPr>
          <a:lstStyle/>
          <a:p>
            <a:r>
              <a:rPr lang="en-US" sz="2600" dirty="0" smtClean="0">
                <a:latin typeface="Futura Std Book" pitchFamily="34" charset="0"/>
              </a:rPr>
              <a:t>exposition</a:t>
            </a:r>
          </a:p>
        </p:txBody>
      </p:sp>
      <p:sp>
        <p:nvSpPr>
          <p:cNvPr id="11" name="TextBox 10"/>
          <p:cNvSpPr txBox="1"/>
          <p:nvPr/>
        </p:nvSpPr>
        <p:spPr>
          <a:xfrm rot="3437759">
            <a:off x="3536164" y="3275081"/>
            <a:ext cx="2362199" cy="492443"/>
          </a:xfrm>
          <a:prstGeom prst="rect">
            <a:avLst/>
          </a:prstGeom>
          <a:noFill/>
        </p:spPr>
        <p:txBody>
          <a:bodyPr wrap="square" rtlCol="0">
            <a:spAutoFit/>
          </a:bodyPr>
          <a:lstStyle/>
          <a:p>
            <a:r>
              <a:rPr lang="en-US" sz="2600" dirty="0">
                <a:latin typeface="Futura Std Book" pitchFamily="34" charset="0"/>
              </a:rPr>
              <a:t>f</a:t>
            </a:r>
            <a:r>
              <a:rPr lang="en-US" sz="2600" dirty="0" smtClean="0">
                <a:latin typeface="Futura Std Book" pitchFamily="34" charset="0"/>
              </a:rPr>
              <a:t>alling action</a:t>
            </a:r>
          </a:p>
        </p:txBody>
      </p:sp>
      <p:cxnSp>
        <p:nvCxnSpPr>
          <p:cNvPr id="17" name="Straight Connector 16"/>
          <p:cNvCxnSpPr/>
          <p:nvPr/>
        </p:nvCxnSpPr>
        <p:spPr>
          <a:xfrm>
            <a:off x="4938216" y="4343400"/>
            <a:ext cx="184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8275474">
            <a:off x="1978127" y="3061285"/>
            <a:ext cx="2362199" cy="492443"/>
          </a:xfrm>
          <a:prstGeom prst="rect">
            <a:avLst/>
          </a:prstGeom>
          <a:noFill/>
        </p:spPr>
        <p:txBody>
          <a:bodyPr wrap="square" rtlCol="0">
            <a:spAutoFit/>
          </a:bodyPr>
          <a:lstStyle/>
          <a:p>
            <a:r>
              <a:rPr lang="en-US" sz="2600" dirty="0">
                <a:latin typeface="Futura Std Book" pitchFamily="34" charset="0"/>
              </a:rPr>
              <a:t>r</a:t>
            </a:r>
            <a:r>
              <a:rPr lang="en-US" sz="2600" dirty="0" smtClean="0">
                <a:latin typeface="Futura Std Book" pitchFamily="34" charset="0"/>
              </a:rPr>
              <a:t>ising action</a:t>
            </a:r>
          </a:p>
        </p:txBody>
      </p:sp>
      <p:sp>
        <p:nvSpPr>
          <p:cNvPr id="20" name="TextBox 19"/>
          <p:cNvSpPr txBox="1"/>
          <p:nvPr/>
        </p:nvSpPr>
        <p:spPr>
          <a:xfrm>
            <a:off x="3276031" y="2072173"/>
            <a:ext cx="1319852" cy="492443"/>
          </a:xfrm>
          <a:prstGeom prst="rect">
            <a:avLst/>
          </a:prstGeom>
          <a:noFill/>
        </p:spPr>
        <p:txBody>
          <a:bodyPr wrap="square" rtlCol="0">
            <a:spAutoFit/>
          </a:bodyPr>
          <a:lstStyle/>
          <a:p>
            <a:r>
              <a:rPr lang="en-US" sz="2600" dirty="0" smtClean="0">
                <a:latin typeface="Futura Std Book" pitchFamily="34" charset="0"/>
              </a:rPr>
              <a:t>climax</a:t>
            </a:r>
          </a:p>
        </p:txBody>
      </p:sp>
      <p:sp>
        <p:nvSpPr>
          <p:cNvPr id="21" name="TextBox 20"/>
          <p:cNvSpPr txBox="1"/>
          <p:nvPr/>
        </p:nvSpPr>
        <p:spPr>
          <a:xfrm>
            <a:off x="5257800" y="3886200"/>
            <a:ext cx="2158052" cy="492443"/>
          </a:xfrm>
          <a:prstGeom prst="rect">
            <a:avLst/>
          </a:prstGeom>
          <a:noFill/>
        </p:spPr>
        <p:txBody>
          <a:bodyPr wrap="square" rtlCol="0">
            <a:spAutoFit/>
          </a:bodyPr>
          <a:lstStyle/>
          <a:p>
            <a:r>
              <a:rPr lang="en-US" sz="2600" dirty="0" smtClean="0">
                <a:latin typeface="Futura Std Book" pitchFamily="34" charset="0"/>
              </a:rPr>
              <a:t>denouement</a:t>
            </a:r>
          </a:p>
        </p:txBody>
      </p:sp>
    </p:spTree>
    <p:extLst>
      <p:ext uri="{BB962C8B-B14F-4D97-AF65-F5344CB8AC3E}">
        <p14:creationId xmlns:p14="http://schemas.microsoft.com/office/powerpoint/2010/main" val="3056517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799" y="4724400"/>
            <a:ext cx="8534401" cy="1143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6000" dirty="0" smtClean="0">
                <a:solidFill>
                  <a:srgbClr val="E67078"/>
                </a:solidFill>
                <a:latin typeface="Futura Std Book" pitchFamily="34" charset="0"/>
              </a:rPr>
              <a:t>Duarte’s </a:t>
            </a:r>
            <a:r>
              <a:rPr lang="en-US" sz="6000" dirty="0" err="1" smtClean="0">
                <a:solidFill>
                  <a:srgbClr val="E67078"/>
                </a:solidFill>
                <a:latin typeface="Futura Std Book" pitchFamily="34" charset="0"/>
              </a:rPr>
              <a:t>sparkline</a:t>
            </a:r>
            <a:endParaRPr lang="en-US" sz="6000" dirty="0">
              <a:solidFill>
                <a:srgbClr val="E67078"/>
              </a:solidFill>
              <a:latin typeface="Futura Std Book" pitchFamily="34"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a:off x="304800" y="1676400"/>
            <a:ext cx="845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796120" y="4343400"/>
            <a:ext cx="7315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510352" y="2792104"/>
            <a:ext cx="0" cy="1572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2819400"/>
            <a:ext cx="685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09800" y="2792104"/>
            <a:ext cx="0" cy="1572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82504" y="4343400"/>
            <a:ext cx="14173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81400" y="2792104"/>
            <a:ext cx="0" cy="1572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54104" y="2819400"/>
            <a:ext cx="14081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40489" y="2815988"/>
            <a:ext cx="0" cy="1572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4367284"/>
            <a:ext cx="137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324600" y="2815988"/>
            <a:ext cx="0" cy="15727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24600" y="2843284"/>
            <a:ext cx="137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62200" y="3866867"/>
            <a:ext cx="2057400" cy="492443"/>
          </a:xfrm>
          <a:prstGeom prst="rect">
            <a:avLst/>
          </a:prstGeom>
          <a:noFill/>
        </p:spPr>
        <p:txBody>
          <a:bodyPr wrap="square" rtlCol="0">
            <a:spAutoFit/>
          </a:bodyPr>
          <a:lstStyle/>
          <a:p>
            <a:r>
              <a:rPr lang="en-US" sz="2600" dirty="0" smtClean="0">
                <a:latin typeface="Futura Std Book" pitchFamily="34" charset="0"/>
              </a:rPr>
              <a:t>what is</a:t>
            </a:r>
          </a:p>
        </p:txBody>
      </p:sp>
      <p:sp>
        <p:nvSpPr>
          <p:cNvPr id="20" name="TextBox 19"/>
          <p:cNvSpPr txBox="1"/>
          <p:nvPr/>
        </p:nvSpPr>
        <p:spPr>
          <a:xfrm>
            <a:off x="3124200" y="2326957"/>
            <a:ext cx="2436125" cy="492443"/>
          </a:xfrm>
          <a:prstGeom prst="rect">
            <a:avLst/>
          </a:prstGeom>
          <a:noFill/>
        </p:spPr>
        <p:txBody>
          <a:bodyPr wrap="square" rtlCol="0">
            <a:spAutoFit/>
          </a:bodyPr>
          <a:lstStyle/>
          <a:p>
            <a:r>
              <a:rPr lang="en-US" sz="2600" dirty="0" smtClean="0">
                <a:latin typeface="Futura Std Book" pitchFamily="34" charset="0"/>
              </a:rPr>
              <a:t>what could be</a:t>
            </a:r>
          </a:p>
        </p:txBody>
      </p:sp>
    </p:spTree>
    <p:extLst>
      <p:ext uri="{BB962C8B-B14F-4D97-AF65-F5344CB8AC3E}">
        <p14:creationId xmlns:p14="http://schemas.microsoft.com/office/powerpoint/2010/main" val="1690426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rot="5400000">
            <a:off x="-1415596" y="1953533"/>
            <a:ext cx="671739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8"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13" name="TextBox 12"/>
          <p:cNvSpPr txBox="1"/>
          <p:nvPr/>
        </p:nvSpPr>
        <p:spPr>
          <a:xfrm>
            <a:off x="4038599" y="838200"/>
            <a:ext cx="4703135" cy="769441"/>
          </a:xfrm>
          <a:prstGeom prst="rect">
            <a:avLst/>
          </a:prstGeom>
          <a:noFill/>
        </p:spPr>
        <p:txBody>
          <a:bodyPr wrap="square" rtlCol="0">
            <a:spAutoFit/>
          </a:bodyPr>
          <a:lstStyle/>
          <a:p>
            <a:r>
              <a:rPr lang="en-US" sz="4400" dirty="0" smtClean="0">
                <a:latin typeface="Futura Std Book" pitchFamily="34" charset="0"/>
              </a:rPr>
              <a:t>Tell them here…</a:t>
            </a:r>
            <a:endParaRPr lang="en-US" sz="4400" dirty="0">
              <a:latin typeface="Futura Std Book" pitchFamily="34" charset="0"/>
            </a:endParaRPr>
          </a:p>
        </p:txBody>
      </p:sp>
      <p:sp>
        <p:nvSpPr>
          <p:cNvPr id="14" name="Right Brace 13"/>
          <p:cNvSpPr/>
          <p:nvPr/>
        </p:nvSpPr>
        <p:spPr>
          <a:xfrm>
            <a:off x="3500651" y="496688"/>
            <a:ext cx="443593" cy="14083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096644" y="3040559"/>
            <a:ext cx="4703135" cy="1446550"/>
          </a:xfrm>
          <a:prstGeom prst="rect">
            <a:avLst/>
          </a:prstGeom>
          <a:noFill/>
        </p:spPr>
        <p:txBody>
          <a:bodyPr wrap="square" rtlCol="0">
            <a:spAutoFit/>
          </a:bodyPr>
          <a:lstStyle/>
          <a:p>
            <a:r>
              <a:rPr lang="en-US" sz="4400" dirty="0">
                <a:latin typeface="Futura Std Book" pitchFamily="34" charset="0"/>
              </a:rPr>
              <a:t>w</a:t>
            </a:r>
            <a:r>
              <a:rPr lang="en-US" sz="4400" dirty="0" smtClean="0">
                <a:latin typeface="Futura Std Book" pitchFamily="34" charset="0"/>
              </a:rPr>
              <a:t>hat you’ll tell them here.</a:t>
            </a:r>
            <a:endParaRPr lang="en-US" sz="4400" dirty="0">
              <a:latin typeface="Futura Std Book" pitchFamily="34" charset="0"/>
            </a:endParaRPr>
          </a:p>
        </p:txBody>
      </p:sp>
      <p:sp>
        <p:nvSpPr>
          <p:cNvPr id="11" name="Right Brace 10"/>
          <p:cNvSpPr/>
          <p:nvPr/>
        </p:nvSpPr>
        <p:spPr>
          <a:xfrm>
            <a:off x="3505200" y="1828800"/>
            <a:ext cx="443593" cy="335279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0602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10769" b="22062"/>
          <a:stretch/>
        </p:blipFill>
        <p:spPr bwMode="auto">
          <a:xfrm rot="5400000">
            <a:off x="-1053902" y="1591839"/>
            <a:ext cx="599400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7"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8"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9" name="TextBox 2"/>
          <p:cNvSpPr txBox="1"/>
          <p:nvPr/>
        </p:nvSpPr>
        <p:spPr>
          <a:xfrm>
            <a:off x="3712535" y="4343400"/>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smtClean="0">
                <a:latin typeface="Futura Std Book" pitchFamily="34" charset="0"/>
              </a:rPr>
              <a:t>15% So What</a:t>
            </a:r>
            <a:endParaRPr lang="en-US" sz="4400" dirty="0">
              <a:latin typeface="Futura Std Book" pitchFamily="34" charset="0"/>
            </a:endParaRPr>
          </a:p>
        </p:txBody>
      </p:sp>
      <p:sp>
        <p:nvSpPr>
          <p:cNvPr id="13" name="TextBox 12"/>
          <p:cNvSpPr txBox="1"/>
          <p:nvPr/>
        </p:nvSpPr>
        <p:spPr>
          <a:xfrm>
            <a:off x="4038600" y="5450036"/>
            <a:ext cx="914400" cy="461665"/>
          </a:xfrm>
          <a:prstGeom prst="rect">
            <a:avLst/>
          </a:prstGeom>
          <a:noFill/>
        </p:spPr>
        <p:txBody>
          <a:bodyPr wrap="square" rtlCol="0">
            <a:spAutoFit/>
          </a:bodyPr>
          <a:lstStyle/>
          <a:p>
            <a:r>
              <a:rPr lang="en-US" sz="2400" dirty="0" smtClean="0">
                <a:latin typeface="Futura Std Book" pitchFamily="34" charset="0"/>
              </a:rPr>
              <a:t>2:15</a:t>
            </a:r>
            <a:endParaRPr lang="en-US" sz="2400" dirty="0">
              <a:latin typeface="Futura Std Book" pitchFamily="34" charset="0"/>
            </a:endParaRPr>
          </a:p>
        </p:txBody>
      </p:sp>
      <p:sp>
        <p:nvSpPr>
          <p:cNvPr id="14" name="Right Brace 13"/>
          <p:cNvSpPr/>
          <p:nvPr/>
        </p:nvSpPr>
        <p:spPr>
          <a:xfrm>
            <a:off x="3595007" y="5181600"/>
            <a:ext cx="443593" cy="969339"/>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014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514600" y="1517650"/>
            <a:ext cx="6629400" cy="1790700"/>
          </a:xfrm>
        </p:spPr>
        <p:txBody>
          <a:bodyPr>
            <a:noAutofit/>
          </a:bodyPr>
          <a:lstStyle/>
          <a:p>
            <a:r>
              <a:rPr lang="en-US" dirty="0"/>
              <a:t>Consult with the </a:t>
            </a:r>
            <a:r>
              <a:rPr lang="en-US" dirty="0" smtClean="0"/>
              <a:t>host</a:t>
            </a:r>
            <a:r>
              <a:rPr lang="en-US" dirty="0"/>
              <a:t>. </a:t>
            </a:r>
          </a:p>
          <a:p>
            <a:r>
              <a:rPr lang="en-US" dirty="0"/>
              <a:t>Contact audience members.</a:t>
            </a:r>
          </a:p>
          <a:p>
            <a:r>
              <a:rPr lang="en-US" dirty="0"/>
              <a:t>Prepare based on context. </a:t>
            </a:r>
            <a:endParaRPr lang="en-US" dirty="0">
              <a:latin typeface="Futura Std Book" pitchFamily="34" charset="0"/>
            </a:endParaRPr>
          </a:p>
          <a:p>
            <a:endParaRPr lang="en-US" dirty="0"/>
          </a:p>
        </p:txBody>
      </p:sp>
    </p:spTree>
    <p:extLst>
      <p:ext uri="{BB962C8B-B14F-4D97-AF65-F5344CB8AC3E}">
        <p14:creationId xmlns:p14="http://schemas.microsoft.com/office/powerpoint/2010/main" val="3440662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81000" y="-1676400"/>
            <a:ext cx="8229600" cy="8229600"/>
          </a:xfrm>
          <a:prstGeom prst="ellipse">
            <a:avLst/>
          </a:prstGeom>
          <a:solidFill>
            <a:srgbClr val="FB6A4A"/>
          </a:solidFill>
          <a:ln>
            <a:solidFill>
              <a:srgbClr val="FB6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609600"/>
            <a:ext cx="5943600" cy="5943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52600" y="-381000"/>
            <a:ext cx="5486400" cy="5486400"/>
          </a:xfrm>
          <a:prstGeom prst="ellipse">
            <a:avLst/>
          </a:prstGeom>
          <a:solidFill>
            <a:srgbClr val="DE2D26"/>
          </a:solidFill>
          <a:ln>
            <a:solidFill>
              <a:srgbClr val="DE2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95600" y="609600"/>
            <a:ext cx="3200400" cy="320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124200" y="838200"/>
            <a:ext cx="2743200" cy="2743200"/>
          </a:xfrm>
          <a:prstGeom prst="ellipse">
            <a:avLst/>
          </a:prstGeom>
          <a:solidFill>
            <a:srgbClr val="AF1F2A"/>
          </a:solidFill>
          <a:ln>
            <a:solidFill>
              <a:srgbClr val="AF1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0" y="1882914"/>
            <a:ext cx="1371600" cy="707886"/>
          </a:xfrm>
          <a:prstGeom prst="rect">
            <a:avLst/>
          </a:prstGeom>
          <a:noFill/>
        </p:spPr>
        <p:txBody>
          <a:bodyPr wrap="square" rtlCol="0">
            <a:spAutoFit/>
          </a:bodyPr>
          <a:lstStyle/>
          <a:p>
            <a:pPr algn="ctr"/>
            <a:r>
              <a:rPr lang="en-US" sz="4000" dirty="0" smtClean="0">
                <a:solidFill>
                  <a:schemeClr val="bg1"/>
                </a:solidFill>
                <a:latin typeface="Futura Std Book" pitchFamily="34" charset="0"/>
              </a:rPr>
              <a:t>You</a:t>
            </a:r>
          </a:p>
        </p:txBody>
      </p:sp>
      <p:sp>
        <p:nvSpPr>
          <p:cNvPr id="6" name="TextBox 5"/>
          <p:cNvSpPr txBox="1"/>
          <p:nvPr/>
        </p:nvSpPr>
        <p:spPr>
          <a:xfrm>
            <a:off x="3200400" y="4038600"/>
            <a:ext cx="2590800" cy="707886"/>
          </a:xfrm>
          <a:prstGeom prst="rect">
            <a:avLst/>
          </a:prstGeom>
          <a:noFill/>
        </p:spPr>
        <p:txBody>
          <a:bodyPr wrap="square" rtlCol="0">
            <a:spAutoFit/>
          </a:bodyPr>
          <a:lstStyle/>
          <a:p>
            <a:pPr algn="ctr"/>
            <a:r>
              <a:rPr lang="en-US" sz="4000" dirty="0" smtClean="0">
                <a:solidFill>
                  <a:schemeClr val="bg1"/>
                </a:solidFill>
                <a:latin typeface="Futura Std Book" pitchFamily="34" charset="0"/>
              </a:rPr>
              <a:t>Your peers</a:t>
            </a:r>
          </a:p>
        </p:txBody>
      </p:sp>
      <p:sp>
        <p:nvSpPr>
          <p:cNvPr id="9" name="TextBox 8"/>
          <p:cNvSpPr txBox="1"/>
          <p:nvPr/>
        </p:nvSpPr>
        <p:spPr>
          <a:xfrm>
            <a:off x="2438400" y="5486400"/>
            <a:ext cx="4114800" cy="707886"/>
          </a:xfrm>
          <a:prstGeom prst="rect">
            <a:avLst/>
          </a:prstGeom>
          <a:noFill/>
        </p:spPr>
        <p:txBody>
          <a:bodyPr wrap="square" rtlCol="0">
            <a:spAutoFit/>
          </a:bodyPr>
          <a:lstStyle/>
          <a:p>
            <a:pPr algn="ctr"/>
            <a:r>
              <a:rPr lang="en-US" sz="4000" dirty="0" smtClean="0">
                <a:solidFill>
                  <a:schemeClr val="bg1"/>
                </a:solidFill>
                <a:latin typeface="Futura Std Book" pitchFamily="34" charset="0"/>
              </a:rPr>
              <a:t>Evaluation field</a:t>
            </a:r>
          </a:p>
        </p:txBody>
      </p:sp>
    </p:spTree>
    <p:extLst>
      <p:ext uri="{BB962C8B-B14F-4D97-AF65-F5344CB8AC3E}">
        <p14:creationId xmlns:p14="http://schemas.microsoft.com/office/powerpoint/2010/main" val="166688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sp>
        <p:nvSpPr>
          <p:cNvPr id="3" name="TextBox 2"/>
          <p:cNvSpPr txBox="1"/>
          <p:nvPr/>
        </p:nvSpPr>
        <p:spPr>
          <a:xfrm>
            <a:off x="4724400" y="1143000"/>
            <a:ext cx="3505200"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p:txBody>
      </p:sp>
      <p:cxnSp>
        <p:nvCxnSpPr>
          <p:cNvPr id="5" name="Straight Connector 4"/>
          <p:cNvCxnSpPr/>
          <p:nvPr/>
        </p:nvCxnSpPr>
        <p:spPr>
          <a:xfrm>
            <a:off x="2741608" y="1426193"/>
            <a:ext cx="1982792" cy="0"/>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 idx="1"/>
          </p:cNvCxnSpPr>
          <p:nvPr/>
        </p:nvCxnSpPr>
        <p:spPr>
          <a:xfrm flipV="1">
            <a:off x="2894008" y="1435388"/>
            <a:ext cx="1830392" cy="1460213"/>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497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G:\AEA\2012\Thumbs.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5333832" y="204404"/>
            <a:ext cx="2473256" cy="2473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AEA\2012\Thumb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bwMode="auto">
          <a:xfrm>
            <a:off x="1066348" y="203267"/>
            <a:ext cx="2473256" cy="247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748266"/>
            <a:ext cx="4572000" cy="1938992"/>
          </a:xfrm>
          <a:prstGeom prst="rect">
            <a:avLst/>
          </a:prstGeom>
          <a:noFill/>
        </p:spPr>
        <p:txBody>
          <a:bodyPr wrap="square" rtlCol="0">
            <a:spAutoFit/>
          </a:bodyPr>
          <a:lstStyle/>
          <a:p>
            <a:r>
              <a:rPr lang="en-US" sz="4000" dirty="0" smtClean="0">
                <a:latin typeface="Trebuchet MS" pitchFamily="34" charset="0"/>
              </a:rPr>
              <a:t>Craft materials</a:t>
            </a:r>
            <a:br>
              <a:rPr lang="en-US" sz="4000" dirty="0" smtClean="0">
                <a:latin typeface="Trebuchet MS" pitchFamily="34" charset="0"/>
              </a:rPr>
            </a:br>
            <a:r>
              <a:rPr lang="en-US" sz="4000" dirty="0" smtClean="0">
                <a:latin typeface="Trebuchet MS" pitchFamily="34" charset="0"/>
              </a:rPr>
              <a:t>Gift shop trinkets</a:t>
            </a:r>
            <a:br>
              <a:rPr lang="en-US" sz="4000" dirty="0" smtClean="0">
                <a:latin typeface="Trebuchet MS" pitchFamily="34" charset="0"/>
              </a:rPr>
            </a:br>
            <a:r>
              <a:rPr lang="en-US" sz="4000" dirty="0" smtClean="0">
                <a:latin typeface="Trebuchet MS" pitchFamily="34" charset="0"/>
              </a:rPr>
              <a:t>Ribbons</a:t>
            </a:r>
          </a:p>
        </p:txBody>
      </p:sp>
      <p:sp>
        <p:nvSpPr>
          <p:cNvPr id="5" name="TextBox 4"/>
          <p:cNvSpPr txBox="1"/>
          <p:nvPr/>
        </p:nvSpPr>
        <p:spPr>
          <a:xfrm>
            <a:off x="5638800" y="2755213"/>
            <a:ext cx="3429000" cy="3170099"/>
          </a:xfrm>
          <a:prstGeom prst="rect">
            <a:avLst/>
          </a:prstGeom>
          <a:noFill/>
        </p:spPr>
        <p:txBody>
          <a:bodyPr wrap="square" rtlCol="0">
            <a:spAutoFit/>
          </a:bodyPr>
          <a:lstStyle/>
          <a:p>
            <a:r>
              <a:rPr lang="en-US" sz="4000" dirty="0" smtClean="0">
                <a:latin typeface="Trebuchet MS" pitchFamily="34" charset="0"/>
              </a:rPr>
              <a:t>Candy</a:t>
            </a:r>
            <a:br>
              <a:rPr lang="en-US" sz="4000" dirty="0" smtClean="0">
                <a:latin typeface="Trebuchet MS" pitchFamily="34" charset="0"/>
              </a:rPr>
            </a:br>
            <a:r>
              <a:rPr lang="en-US" sz="4000" dirty="0" smtClean="0">
                <a:latin typeface="Trebuchet MS" pitchFamily="34" charset="0"/>
              </a:rPr>
              <a:t>Gum</a:t>
            </a:r>
            <a:br>
              <a:rPr lang="en-US" sz="4000" dirty="0" smtClean="0">
                <a:latin typeface="Trebuchet MS" pitchFamily="34" charset="0"/>
              </a:rPr>
            </a:br>
            <a:r>
              <a:rPr lang="en-US" sz="4000" dirty="0" smtClean="0">
                <a:latin typeface="Trebuchet MS" pitchFamily="34" charset="0"/>
              </a:rPr>
              <a:t>Pizza</a:t>
            </a:r>
            <a:br>
              <a:rPr lang="en-US" sz="4000" dirty="0" smtClean="0">
                <a:latin typeface="Trebuchet MS" pitchFamily="34" charset="0"/>
              </a:rPr>
            </a:br>
            <a:r>
              <a:rPr lang="en-US" sz="4000" dirty="0" smtClean="0">
                <a:latin typeface="Trebuchet MS" pitchFamily="34" charset="0"/>
              </a:rPr>
              <a:t>Juice</a:t>
            </a:r>
            <a:br>
              <a:rPr lang="en-US" sz="4000" dirty="0" smtClean="0">
                <a:latin typeface="Trebuchet MS" pitchFamily="34" charset="0"/>
              </a:rPr>
            </a:br>
            <a:endParaRPr lang="en-US" sz="4000" dirty="0" smtClean="0">
              <a:latin typeface="Trebuchet MS" pitchFamily="34" charset="0"/>
            </a:endParaRPr>
          </a:p>
        </p:txBody>
      </p:sp>
      <p:sp>
        <p:nvSpPr>
          <p:cNvPr id="6" name="Oval 5"/>
          <p:cNvSpPr/>
          <p:nvPr/>
        </p:nvSpPr>
        <p:spPr>
          <a:xfrm rot="20688214">
            <a:off x="7010400" y="4687258"/>
            <a:ext cx="2011680" cy="2011680"/>
          </a:xfrm>
          <a:prstGeom prst="ellipse">
            <a:avLst/>
          </a:prstGeom>
          <a:solidFill>
            <a:srgbClr val="AF1F2A"/>
          </a:solidFill>
          <a:ln>
            <a:solidFill>
              <a:srgbClr val="AF1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688214">
            <a:off x="7330440" y="5339155"/>
            <a:ext cx="1371600" cy="707886"/>
          </a:xfrm>
          <a:prstGeom prst="rect">
            <a:avLst/>
          </a:prstGeom>
          <a:noFill/>
        </p:spPr>
        <p:txBody>
          <a:bodyPr wrap="square" rtlCol="0">
            <a:spAutoFit/>
          </a:bodyPr>
          <a:lstStyle/>
          <a:p>
            <a:pPr algn="ctr"/>
            <a:r>
              <a:rPr lang="en-US" sz="4000" dirty="0" smtClean="0">
                <a:solidFill>
                  <a:schemeClr val="bg1"/>
                </a:solidFill>
                <a:latin typeface="Futura Std Book" pitchFamily="34" charset="0"/>
              </a:rPr>
              <a:t>You</a:t>
            </a:r>
          </a:p>
        </p:txBody>
      </p:sp>
    </p:spTree>
    <p:extLst>
      <p:ext uri="{BB962C8B-B14F-4D97-AF65-F5344CB8AC3E}">
        <p14:creationId xmlns:p14="http://schemas.microsoft.com/office/powerpoint/2010/main" val="4127817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20762863">
            <a:off x="4343400" y="1328505"/>
            <a:ext cx="5486400" cy="5486400"/>
          </a:xfrm>
          <a:prstGeom prst="ellipse">
            <a:avLst/>
          </a:prstGeom>
          <a:solidFill>
            <a:srgbClr val="DE2D26"/>
          </a:solidFill>
          <a:ln>
            <a:solidFill>
              <a:srgbClr val="DE2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762863">
            <a:off x="3582381" y="956526"/>
            <a:ext cx="5870521" cy="49621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2748266"/>
            <a:ext cx="4114800" cy="1323439"/>
          </a:xfrm>
          <a:prstGeom prst="rect">
            <a:avLst/>
          </a:prstGeom>
          <a:noFill/>
        </p:spPr>
        <p:txBody>
          <a:bodyPr wrap="square" rtlCol="0">
            <a:spAutoFit/>
          </a:bodyPr>
          <a:lstStyle/>
          <a:p>
            <a:r>
              <a:rPr lang="en-US" sz="4000" dirty="0" smtClean="0">
                <a:latin typeface="Trebuchet MS" pitchFamily="34" charset="0"/>
              </a:rPr>
              <a:t>Quality, small tangibles</a:t>
            </a:r>
          </a:p>
        </p:txBody>
      </p:sp>
      <p:sp>
        <p:nvSpPr>
          <p:cNvPr id="5" name="TextBox 4"/>
          <p:cNvSpPr txBox="1"/>
          <p:nvPr/>
        </p:nvSpPr>
        <p:spPr>
          <a:xfrm>
            <a:off x="5105400" y="2755213"/>
            <a:ext cx="3733800" cy="2554545"/>
          </a:xfrm>
          <a:prstGeom prst="rect">
            <a:avLst/>
          </a:prstGeom>
          <a:noFill/>
        </p:spPr>
        <p:txBody>
          <a:bodyPr wrap="square" rtlCol="0">
            <a:spAutoFit/>
          </a:bodyPr>
          <a:lstStyle/>
          <a:p>
            <a:r>
              <a:rPr lang="en-US" sz="4000" dirty="0" smtClean="0">
                <a:latin typeface="Trebuchet MS" pitchFamily="34" charset="0"/>
              </a:rPr>
              <a:t>Anything edible or plastic</a:t>
            </a:r>
            <a:br>
              <a:rPr lang="en-US" sz="4000" dirty="0" smtClean="0">
                <a:latin typeface="Trebuchet MS" pitchFamily="34" charset="0"/>
              </a:rPr>
            </a:br>
            <a:endParaRPr lang="en-US" sz="4000" dirty="0" smtClean="0">
              <a:latin typeface="Trebuchet MS" pitchFamily="34" charset="0"/>
            </a:endParaRPr>
          </a:p>
        </p:txBody>
      </p:sp>
      <p:sp>
        <p:nvSpPr>
          <p:cNvPr id="8" name="TextBox 7"/>
          <p:cNvSpPr txBox="1"/>
          <p:nvPr/>
        </p:nvSpPr>
        <p:spPr>
          <a:xfrm rot="20394534">
            <a:off x="6519757" y="5726664"/>
            <a:ext cx="2590800" cy="707886"/>
          </a:xfrm>
          <a:prstGeom prst="rect">
            <a:avLst/>
          </a:prstGeom>
          <a:noFill/>
        </p:spPr>
        <p:txBody>
          <a:bodyPr wrap="square" rtlCol="0">
            <a:spAutoFit/>
          </a:bodyPr>
          <a:lstStyle/>
          <a:p>
            <a:pPr algn="ctr"/>
            <a:r>
              <a:rPr lang="en-US" sz="4000" dirty="0" smtClean="0">
                <a:solidFill>
                  <a:schemeClr val="bg1"/>
                </a:solidFill>
                <a:latin typeface="Futura Std Book" pitchFamily="34" charset="0"/>
              </a:rPr>
              <a:t>Your peers</a:t>
            </a:r>
          </a:p>
        </p:txBody>
      </p:sp>
      <p:pic>
        <p:nvPicPr>
          <p:cNvPr id="9" name="Picture 3" descr="G:\AEA\2012\Thumbs.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5333832" y="204404"/>
            <a:ext cx="2473256" cy="2473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AEA\2012\Thumb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bwMode="auto">
          <a:xfrm>
            <a:off x="1066348" y="203267"/>
            <a:ext cx="2473256" cy="247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11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20172464">
            <a:off x="2538600" y="-1098729"/>
            <a:ext cx="8229600" cy="8229600"/>
          </a:xfrm>
          <a:prstGeom prst="ellipse">
            <a:avLst/>
          </a:prstGeom>
          <a:solidFill>
            <a:srgbClr val="FB6A4A"/>
          </a:solidFill>
          <a:ln>
            <a:solidFill>
              <a:srgbClr val="FB6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172464">
            <a:off x="1187031" y="-1546738"/>
            <a:ext cx="9397589" cy="74867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2748266"/>
            <a:ext cx="4114800" cy="1323439"/>
          </a:xfrm>
          <a:prstGeom prst="rect">
            <a:avLst/>
          </a:prstGeom>
          <a:noFill/>
        </p:spPr>
        <p:txBody>
          <a:bodyPr wrap="square" rtlCol="0">
            <a:spAutoFit/>
          </a:bodyPr>
          <a:lstStyle/>
          <a:p>
            <a:r>
              <a:rPr lang="en-US" sz="4000" dirty="0" smtClean="0">
                <a:latin typeface="Trebuchet MS" pitchFamily="34" charset="0"/>
              </a:rPr>
              <a:t>Find out what’s meaningful</a:t>
            </a:r>
          </a:p>
        </p:txBody>
      </p:sp>
      <p:sp>
        <p:nvSpPr>
          <p:cNvPr id="5" name="TextBox 4"/>
          <p:cNvSpPr txBox="1"/>
          <p:nvPr/>
        </p:nvSpPr>
        <p:spPr>
          <a:xfrm>
            <a:off x="5105400" y="2755213"/>
            <a:ext cx="3733800" cy="1938992"/>
          </a:xfrm>
          <a:prstGeom prst="rect">
            <a:avLst/>
          </a:prstGeom>
          <a:noFill/>
        </p:spPr>
        <p:txBody>
          <a:bodyPr wrap="square" rtlCol="0">
            <a:spAutoFit/>
          </a:bodyPr>
          <a:lstStyle/>
          <a:p>
            <a:r>
              <a:rPr lang="en-US" sz="4000" dirty="0" smtClean="0">
                <a:latin typeface="Trebuchet MS" pitchFamily="34" charset="0"/>
              </a:rPr>
              <a:t>Assume junk </a:t>
            </a:r>
            <a:br>
              <a:rPr lang="en-US" sz="4000" dirty="0" smtClean="0">
                <a:latin typeface="Trebuchet MS" pitchFamily="34" charset="0"/>
              </a:rPr>
            </a:br>
            <a:r>
              <a:rPr lang="en-US" sz="4000" dirty="0" smtClean="0">
                <a:latin typeface="Trebuchet MS" pitchFamily="34" charset="0"/>
              </a:rPr>
              <a:t>is okay</a:t>
            </a:r>
            <a:br>
              <a:rPr lang="en-US" sz="4000" dirty="0" smtClean="0">
                <a:latin typeface="Trebuchet MS" pitchFamily="34" charset="0"/>
              </a:rPr>
            </a:br>
            <a:endParaRPr lang="en-US" sz="4000" dirty="0" smtClean="0">
              <a:latin typeface="Trebuchet MS" pitchFamily="34" charset="0"/>
            </a:endParaRPr>
          </a:p>
        </p:txBody>
      </p:sp>
      <p:sp>
        <p:nvSpPr>
          <p:cNvPr id="8" name="TextBox 7"/>
          <p:cNvSpPr txBox="1"/>
          <p:nvPr/>
        </p:nvSpPr>
        <p:spPr>
          <a:xfrm rot="20172464">
            <a:off x="6003897" y="5446597"/>
            <a:ext cx="4114800" cy="1323439"/>
          </a:xfrm>
          <a:prstGeom prst="rect">
            <a:avLst/>
          </a:prstGeom>
          <a:noFill/>
        </p:spPr>
        <p:txBody>
          <a:bodyPr wrap="square" rtlCol="0">
            <a:spAutoFit/>
          </a:bodyPr>
          <a:lstStyle/>
          <a:p>
            <a:pPr algn="ctr"/>
            <a:r>
              <a:rPr lang="en-US" sz="4000" dirty="0" smtClean="0">
                <a:solidFill>
                  <a:schemeClr val="bg1"/>
                </a:solidFill>
                <a:latin typeface="Futura Std Book" pitchFamily="34" charset="0"/>
              </a:rPr>
              <a:t>Evaluation </a:t>
            </a:r>
            <a:br>
              <a:rPr lang="en-US" sz="4000" dirty="0" smtClean="0">
                <a:solidFill>
                  <a:schemeClr val="bg1"/>
                </a:solidFill>
                <a:latin typeface="Futura Std Book" pitchFamily="34" charset="0"/>
              </a:rPr>
            </a:br>
            <a:r>
              <a:rPr lang="en-US" sz="4000" dirty="0" smtClean="0">
                <a:solidFill>
                  <a:schemeClr val="bg1"/>
                </a:solidFill>
                <a:latin typeface="Futura Std Book" pitchFamily="34" charset="0"/>
              </a:rPr>
              <a:t>field</a:t>
            </a:r>
          </a:p>
        </p:txBody>
      </p:sp>
      <p:pic>
        <p:nvPicPr>
          <p:cNvPr id="10" name="Picture 3" descr="G:\AEA\2012\Thumbs.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5333832" y="204404"/>
            <a:ext cx="2473256" cy="2473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AEA\2012\Thumbs.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bwMode="auto">
          <a:xfrm>
            <a:off x="1066348" y="203267"/>
            <a:ext cx="2473256" cy="247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rot="5400000">
            <a:off x="-1415596" y="1953533"/>
            <a:ext cx="671739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7"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8"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9" name="TextBox 5"/>
          <p:cNvSpPr txBox="1"/>
          <p:nvPr/>
        </p:nvSpPr>
        <p:spPr>
          <a:xfrm>
            <a:off x="620852" y="5486400"/>
            <a:ext cx="2496639"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15% So What</a:t>
            </a:r>
            <a:endParaRPr lang="en-US" sz="2400" b="0" dirty="0">
              <a:solidFill>
                <a:schemeClr val="bg1"/>
              </a:solidFill>
              <a:latin typeface="Futura Std Book" pitchFamily="34" charset="0"/>
            </a:endParaRPr>
          </a:p>
        </p:txBody>
      </p:sp>
      <p:sp>
        <p:nvSpPr>
          <p:cNvPr id="13" name="TextBox 2"/>
          <p:cNvSpPr txBox="1"/>
          <p:nvPr/>
        </p:nvSpPr>
        <p:spPr>
          <a:xfrm>
            <a:off x="3712535" y="5105400"/>
            <a:ext cx="5029200" cy="1447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4400" dirty="0" smtClean="0">
                <a:latin typeface="Futura Std Book" pitchFamily="34" charset="0"/>
              </a:rPr>
              <a:t>10% Call to Action</a:t>
            </a:r>
            <a:endParaRPr lang="en-US" sz="4400" dirty="0">
              <a:latin typeface="Futura Std Book" pitchFamily="34" charset="0"/>
            </a:endParaRPr>
          </a:p>
        </p:txBody>
      </p:sp>
      <p:sp>
        <p:nvSpPr>
          <p:cNvPr id="14" name="TextBox 13"/>
          <p:cNvSpPr txBox="1"/>
          <p:nvPr/>
        </p:nvSpPr>
        <p:spPr>
          <a:xfrm>
            <a:off x="4038600" y="6248400"/>
            <a:ext cx="914400" cy="461665"/>
          </a:xfrm>
          <a:prstGeom prst="rect">
            <a:avLst/>
          </a:prstGeom>
          <a:noFill/>
        </p:spPr>
        <p:txBody>
          <a:bodyPr wrap="square" rtlCol="0">
            <a:spAutoFit/>
          </a:bodyPr>
          <a:lstStyle/>
          <a:p>
            <a:r>
              <a:rPr lang="en-US" sz="2400" dirty="0" smtClean="0">
                <a:latin typeface="Futura Std Book" pitchFamily="34" charset="0"/>
              </a:rPr>
              <a:t>1:30</a:t>
            </a:r>
            <a:endParaRPr lang="en-US" sz="2400" dirty="0">
              <a:latin typeface="Futura Std Book" pitchFamily="34" charset="0"/>
            </a:endParaRPr>
          </a:p>
        </p:txBody>
      </p:sp>
      <p:sp>
        <p:nvSpPr>
          <p:cNvPr id="15" name="Right Brace 14"/>
          <p:cNvSpPr/>
          <p:nvPr/>
        </p:nvSpPr>
        <p:spPr>
          <a:xfrm>
            <a:off x="3595007" y="6172200"/>
            <a:ext cx="443593" cy="6096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014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6330">
            <a:off x="3359923" y="660956"/>
            <a:ext cx="5446874" cy="3631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228599" y="4724400"/>
            <a:ext cx="8534399" cy="1938992"/>
          </a:xfrm>
          <a:prstGeom prst="rect">
            <a:avLst/>
          </a:prstGeom>
          <a:noFill/>
        </p:spPr>
        <p:txBody>
          <a:bodyPr wrap="square" rtlCol="0">
            <a:spAutoFit/>
          </a:bodyPr>
          <a:lstStyle/>
          <a:p>
            <a:r>
              <a:rPr lang="en-US" sz="6000" dirty="0" smtClean="0">
                <a:solidFill>
                  <a:schemeClr val="tx1">
                    <a:lumMod val="65000"/>
                    <a:lumOff val="35000"/>
                  </a:schemeClr>
                </a:solidFill>
                <a:latin typeface="Trebuchet MS" pitchFamily="34" charset="0"/>
              </a:rPr>
              <a:t>Use ethical focus group incentives.</a:t>
            </a:r>
          </a:p>
        </p:txBody>
      </p:sp>
    </p:spTree>
    <p:extLst>
      <p:ext uri="{BB962C8B-B14F-4D97-AF65-F5344CB8AC3E}">
        <p14:creationId xmlns:p14="http://schemas.microsoft.com/office/powerpoint/2010/main" val="1350127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056" y="533400"/>
            <a:ext cx="7848600" cy="1015663"/>
          </a:xfrm>
          <a:prstGeom prst="rect">
            <a:avLst/>
          </a:prstGeom>
          <a:noFill/>
        </p:spPr>
        <p:txBody>
          <a:bodyPr wrap="square" rtlCol="0">
            <a:spAutoFit/>
          </a:bodyPr>
          <a:lstStyle/>
          <a:p>
            <a:r>
              <a:rPr lang="en-US" sz="6000" dirty="0" smtClean="0">
                <a:solidFill>
                  <a:schemeClr val="tx1">
                    <a:lumMod val="75000"/>
                    <a:lumOff val="25000"/>
                  </a:schemeClr>
                </a:solidFill>
                <a:latin typeface="Trebuchet MS" pitchFamily="34" charset="0"/>
              </a:rPr>
              <a:t>Your Name</a:t>
            </a:r>
          </a:p>
        </p:txBody>
      </p:sp>
      <p:sp>
        <p:nvSpPr>
          <p:cNvPr id="5" name="TextBox 4"/>
          <p:cNvSpPr txBox="1"/>
          <p:nvPr/>
        </p:nvSpPr>
        <p:spPr>
          <a:xfrm>
            <a:off x="340056" y="1703725"/>
            <a:ext cx="8534399" cy="3477875"/>
          </a:xfrm>
          <a:prstGeom prst="rect">
            <a:avLst/>
          </a:prstGeom>
          <a:noFill/>
        </p:spPr>
        <p:txBody>
          <a:bodyPr wrap="square" rtlCol="0">
            <a:spAutoFit/>
          </a:bodyPr>
          <a:lstStyle/>
          <a:p>
            <a:r>
              <a:rPr lang="en-US" sz="4400" dirty="0" smtClean="0">
                <a:solidFill>
                  <a:schemeClr val="tx1">
                    <a:lumMod val="65000"/>
                    <a:lumOff val="35000"/>
                  </a:schemeClr>
                </a:solidFill>
                <a:latin typeface="Trebuchet MS" pitchFamily="34" charset="0"/>
              </a:rPr>
              <a:t>Phone</a:t>
            </a:r>
            <a:br>
              <a:rPr lang="en-US" sz="4400" dirty="0" smtClean="0">
                <a:solidFill>
                  <a:schemeClr val="tx1">
                    <a:lumMod val="65000"/>
                    <a:lumOff val="35000"/>
                  </a:schemeClr>
                </a:solidFill>
                <a:latin typeface="Trebuchet MS" pitchFamily="34" charset="0"/>
              </a:rPr>
            </a:br>
            <a:r>
              <a:rPr lang="en-US" sz="4400" dirty="0" smtClean="0">
                <a:solidFill>
                  <a:schemeClr val="tx1">
                    <a:lumMod val="65000"/>
                    <a:lumOff val="35000"/>
                  </a:schemeClr>
                </a:solidFill>
                <a:latin typeface="Trebuchet MS" pitchFamily="34" charset="0"/>
              </a:rPr>
              <a:t>Email</a:t>
            </a:r>
            <a:br>
              <a:rPr lang="en-US" sz="4400" dirty="0" smtClean="0">
                <a:solidFill>
                  <a:schemeClr val="tx1">
                    <a:lumMod val="65000"/>
                    <a:lumOff val="35000"/>
                  </a:schemeClr>
                </a:solidFill>
                <a:latin typeface="Trebuchet MS" pitchFamily="34" charset="0"/>
              </a:rPr>
            </a:br>
            <a:r>
              <a:rPr lang="en-US" sz="4400" dirty="0" smtClean="0">
                <a:solidFill>
                  <a:schemeClr val="tx1">
                    <a:lumMod val="65000"/>
                    <a:lumOff val="35000"/>
                  </a:schemeClr>
                </a:solidFill>
                <a:latin typeface="Trebuchet MS" pitchFamily="34" charset="0"/>
              </a:rPr>
              <a:t>Twitter</a:t>
            </a:r>
            <a:br>
              <a:rPr lang="en-US" sz="4400" dirty="0" smtClean="0">
                <a:solidFill>
                  <a:schemeClr val="tx1">
                    <a:lumMod val="65000"/>
                    <a:lumOff val="35000"/>
                  </a:schemeClr>
                </a:solidFill>
                <a:latin typeface="Trebuchet MS" pitchFamily="34" charset="0"/>
              </a:rPr>
            </a:br>
            <a:r>
              <a:rPr lang="en-US" sz="4400" dirty="0" smtClean="0">
                <a:solidFill>
                  <a:schemeClr val="tx1">
                    <a:lumMod val="65000"/>
                    <a:lumOff val="35000"/>
                  </a:schemeClr>
                </a:solidFill>
                <a:latin typeface="Trebuchet MS" pitchFamily="34" charset="0"/>
              </a:rPr>
              <a:t>Website</a:t>
            </a:r>
            <a:br>
              <a:rPr lang="en-US" sz="4400" dirty="0" smtClean="0">
                <a:solidFill>
                  <a:schemeClr val="tx1">
                    <a:lumMod val="65000"/>
                    <a:lumOff val="35000"/>
                  </a:schemeClr>
                </a:solidFill>
                <a:latin typeface="Trebuchet MS" pitchFamily="34" charset="0"/>
              </a:rPr>
            </a:br>
            <a:r>
              <a:rPr lang="en-US" sz="4400" dirty="0" smtClean="0">
                <a:solidFill>
                  <a:schemeClr val="tx1">
                    <a:lumMod val="65000"/>
                    <a:lumOff val="35000"/>
                  </a:schemeClr>
                </a:solidFill>
                <a:latin typeface="Trebuchet MS" pitchFamily="34" charset="0"/>
              </a:rPr>
              <a:t>TIG Business Meeting</a:t>
            </a:r>
          </a:p>
        </p:txBody>
      </p:sp>
      <p:sp>
        <p:nvSpPr>
          <p:cNvPr id="6" name="TextBox 5"/>
          <p:cNvSpPr txBox="1"/>
          <p:nvPr/>
        </p:nvSpPr>
        <p:spPr>
          <a:xfrm>
            <a:off x="305897" y="5410200"/>
            <a:ext cx="7848600" cy="1015663"/>
          </a:xfrm>
          <a:prstGeom prst="rect">
            <a:avLst/>
          </a:prstGeom>
          <a:noFill/>
        </p:spPr>
        <p:txBody>
          <a:bodyPr wrap="square" rtlCol="0">
            <a:spAutoFit/>
          </a:bodyPr>
          <a:lstStyle/>
          <a:p>
            <a:r>
              <a:rPr lang="en-US" sz="6000" dirty="0" smtClean="0">
                <a:solidFill>
                  <a:schemeClr val="tx1">
                    <a:lumMod val="75000"/>
                    <a:lumOff val="25000"/>
                  </a:schemeClr>
                </a:solidFill>
                <a:latin typeface="Trebuchet MS" pitchFamily="34" charset="0"/>
              </a:rPr>
              <a:t>Your Logo</a:t>
            </a:r>
          </a:p>
        </p:txBody>
      </p:sp>
    </p:spTree>
    <p:extLst>
      <p:ext uri="{BB962C8B-B14F-4D97-AF65-F5344CB8AC3E}">
        <p14:creationId xmlns:p14="http://schemas.microsoft.com/office/powerpoint/2010/main" val="3235207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564275" y="3511606"/>
            <a:ext cx="6655925" cy="2202854"/>
          </a:xfrm>
        </p:spPr>
        <p:txBody>
          <a:bodyPr/>
          <a:lstStyle/>
          <a:p>
            <a:r>
              <a:rPr lang="en-US" dirty="0" smtClean="0"/>
              <a:t>Questions?</a:t>
            </a:r>
            <a:endParaRPr lang="en-US" dirty="0"/>
          </a:p>
        </p:txBody>
      </p:sp>
    </p:spTree>
    <p:extLst>
      <p:ext uri="{BB962C8B-B14F-4D97-AF65-F5344CB8AC3E}">
        <p14:creationId xmlns:p14="http://schemas.microsoft.com/office/powerpoint/2010/main" val="2358871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94006" b="22062"/>
          <a:stretch/>
        </p:blipFill>
        <p:spPr bwMode="auto">
          <a:xfrm rot="5400000">
            <a:off x="1741789" y="-1203852"/>
            <a:ext cx="40262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52" y="1773936"/>
            <a:ext cx="4572000" cy="3429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61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74299" b="22062"/>
          <a:stretch/>
        </p:blipFill>
        <p:spPr bwMode="auto">
          <a:xfrm rot="5400000">
            <a:off x="1079872" y="-541935"/>
            <a:ext cx="172645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4"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52" y="1773936"/>
            <a:ext cx="4572000" cy="3429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743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25538" b="22062"/>
          <a:stretch/>
        </p:blipFill>
        <p:spPr bwMode="auto">
          <a:xfrm rot="5400000">
            <a:off x="-557859" y="1095796"/>
            <a:ext cx="500191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4"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5"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68928"/>
            <a:ext cx="4572000" cy="3429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779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sp>
        <p:nvSpPr>
          <p:cNvPr id="3" name="TextBox 2"/>
          <p:cNvSpPr txBox="1"/>
          <p:nvPr/>
        </p:nvSpPr>
        <p:spPr>
          <a:xfrm>
            <a:off x="4724400" y="1143000"/>
            <a:ext cx="3505200"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p:txBody>
      </p:sp>
      <p:cxnSp>
        <p:nvCxnSpPr>
          <p:cNvPr id="5" name="Straight Connector 4"/>
          <p:cNvCxnSpPr/>
          <p:nvPr/>
        </p:nvCxnSpPr>
        <p:spPr>
          <a:xfrm flipV="1">
            <a:off x="2590800" y="2209800"/>
            <a:ext cx="2133600" cy="2819400"/>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1873316"/>
            <a:ext cx="4237074" cy="1077218"/>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Conclusions </a:t>
            </a:r>
            <a:br>
              <a:rPr lang="en-US" sz="3200" dirty="0" smtClean="0">
                <a:solidFill>
                  <a:schemeClr val="bg1"/>
                </a:solidFill>
                <a:latin typeface="Futura Std Book" pitchFamily="34" charset="0"/>
              </a:rPr>
            </a:br>
            <a:r>
              <a:rPr lang="en-US" sz="3200" dirty="0" smtClean="0">
                <a:solidFill>
                  <a:schemeClr val="bg1"/>
                </a:solidFill>
                <a:latin typeface="Futura Std Book" pitchFamily="34" charset="0"/>
              </a:rPr>
              <a:t>(Bottom Line)</a:t>
            </a:r>
          </a:p>
        </p:txBody>
      </p:sp>
      <p:cxnSp>
        <p:nvCxnSpPr>
          <p:cNvPr id="10" name="Straight Connector 9"/>
          <p:cNvCxnSpPr/>
          <p:nvPr/>
        </p:nvCxnSpPr>
        <p:spPr>
          <a:xfrm flipV="1">
            <a:off x="2057400" y="2209800"/>
            <a:ext cx="2667000" cy="2060936"/>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18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r="10706" b="22062"/>
          <a:stretch/>
        </p:blipFill>
        <p:spPr bwMode="auto">
          <a:xfrm rot="5400000">
            <a:off x="-1056002" y="1593939"/>
            <a:ext cx="59982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4"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5"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6" name="TextBox 5"/>
          <p:cNvSpPr txBox="1"/>
          <p:nvPr/>
        </p:nvSpPr>
        <p:spPr>
          <a:xfrm>
            <a:off x="620852" y="5486400"/>
            <a:ext cx="2496639"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15% So What</a:t>
            </a:r>
            <a:endParaRPr lang="en-US" sz="2400" b="0" dirty="0">
              <a:solidFill>
                <a:schemeClr val="bg1"/>
              </a:solidFill>
              <a:latin typeface="Futura Std Book"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717675"/>
            <a:ext cx="4572000" cy="3429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94741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14" b="22062"/>
          <a:stretch/>
        </p:blipFill>
        <p:spPr bwMode="auto">
          <a:xfrm rot="5400000">
            <a:off x="-1415596" y="1953533"/>
            <a:ext cx="671739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383" y="206828"/>
            <a:ext cx="2914652"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Futura Std Book" pitchFamily="34" charset="0"/>
              </a:rPr>
              <a:t>5</a:t>
            </a:r>
            <a:r>
              <a:rPr lang="en-US" sz="2400" dirty="0" smtClean="0">
                <a:latin typeface="Futura Std Book" pitchFamily="34" charset="0"/>
              </a:rPr>
              <a:t>% Background</a:t>
            </a:r>
            <a:endParaRPr lang="en-US" sz="2400" dirty="0">
              <a:latin typeface="Futura Std Book" pitchFamily="34" charset="0"/>
            </a:endParaRPr>
          </a:p>
        </p:txBody>
      </p:sp>
      <p:sp>
        <p:nvSpPr>
          <p:cNvPr id="4" name="TextBox 3"/>
          <p:cNvSpPr txBox="1"/>
          <p:nvPr/>
        </p:nvSpPr>
        <p:spPr>
          <a:xfrm>
            <a:off x="299086" y="990600"/>
            <a:ext cx="3206114"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latin typeface="Futura Std Book" pitchFamily="34" charset="0"/>
              </a:rPr>
              <a:t>20% Bottom Line</a:t>
            </a:r>
            <a:endParaRPr lang="en-US" sz="2400" dirty="0">
              <a:latin typeface="Futura Std Book" pitchFamily="34" charset="0"/>
            </a:endParaRPr>
          </a:p>
        </p:txBody>
      </p:sp>
      <p:sp>
        <p:nvSpPr>
          <p:cNvPr id="5" name="TextBox 4"/>
          <p:cNvSpPr txBox="1"/>
          <p:nvPr/>
        </p:nvSpPr>
        <p:spPr>
          <a:xfrm>
            <a:off x="514079" y="3254828"/>
            <a:ext cx="2768913"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50% Explanation</a:t>
            </a:r>
            <a:endParaRPr lang="en-US" sz="2400" b="0" dirty="0">
              <a:solidFill>
                <a:schemeClr val="bg1"/>
              </a:solidFill>
              <a:latin typeface="Futura Std Book" pitchFamily="34" charset="0"/>
            </a:endParaRPr>
          </a:p>
        </p:txBody>
      </p:sp>
      <p:sp>
        <p:nvSpPr>
          <p:cNvPr id="6" name="TextBox 5"/>
          <p:cNvSpPr txBox="1"/>
          <p:nvPr/>
        </p:nvSpPr>
        <p:spPr>
          <a:xfrm>
            <a:off x="620852" y="5486400"/>
            <a:ext cx="2496639"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smtClean="0">
                <a:solidFill>
                  <a:schemeClr val="bg1"/>
                </a:solidFill>
                <a:latin typeface="Futura Std Book" pitchFamily="34" charset="0"/>
              </a:rPr>
              <a:t>15% So What</a:t>
            </a:r>
            <a:endParaRPr lang="en-US" sz="2400" b="0" dirty="0">
              <a:solidFill>
                <a:schemeClr val="bg1"/>
              </a:solidFill>
              <a:latin typeface="Futura Std Book" pitchFamily="34" charset="0"/>
            </a:endParaRPr>
          </a:p>
        </p:txBody>
      </p:sp>
      <p:sp>
        <p:nvSpPr>
          <p:cNvPr id="7" name="TextBox 6"/>
          <p:cNvSpPr txBox="1"/>
          <p:nvPr/>
        </p:nvSpPr>
        <p:spPr>
          <a:xfrm>
            <a:off x="525682" y="6267450"/>
            <a:ext cx="2739325" cy="447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smtClean="0">
                <a:solidFill>
                  <a:schemeClr val="bg1"/>
                </a:solidFill>
                <a:latin typeface="Futura Std Book" pitchFamily="34" charset="0"/>
              </a:rPr>
              <a:t>10</a:t>
            </a:r>
            <a:r>
              <a:rPr lang="en-US" sz="2400" b="0" dirty="0" smtClean="0">
                <a:solidFill>
                  <a:schemeClr val="bg1"/>
                </a:solidFill>
                <a:latin typeface="Futura Std Book" pitchFamily="34" charset="0"/>
              </a:rPr>
              <a:t>% Call to Action</a:t>
            </a:r>
            <a:endParaRPr lang="en-US" sz="2400" b="0" dirty="0">
              <a:solidFill>
                <a:schemeClr val="bg1"/>
              </a:solidFill>
              <a:latin typeface="Futura Std Book" pitchFamily="34" charset="0"/>
            </a:endParaRPr>
          </a:p>
        </p:txBody>
      </p:sp>
    </p:spTree>
    <p:extLst>
      <p:ext uri="{BB962C8B-B14F-4D97-AF65-F5344CB8AC3E}">
        <p14:creationId xmlns:p14="http://schemas.microsoft.com/office/powerpoint/2010/main" val="1237235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98" y="2514600"/>
            <a:ext cx="9144000" cy="63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79" r="37384"/>
          <a:stretch/>
        </p:blipFill>
        <p:spPr bwMode="auto">
          <a:xfrm>
            <a:off x="3157869" y="2514600"/>
            <a:ext cx="2636876" cy="63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429001" y="3511606"/>
            <a:ext cx="5791199" cy="2736794"/>
          </a:xfrm>
        </p:spPr>
        <p:txBody>
          <a:bodyPr/>
          <a:lstStyle/>
          <a:p>
            <a:r>
              <a:rPr lang="en-US" dirty="0">
                <a:solidFill>
                  <a:schemeClr val="bg1"/>
                </a:solidFill>
                <a:latin typeface="Neutraface Text Bold Alt" pitchFamily="50" charset="0"/>
              </a:rPr>
              <a:t>10</a:t>
            </a:r>
            <a:r>
              <a:rPr lang="en-US" dirty="0">
                <a:latin typeface="Neutraface Text Bold Alt" pitchFamily="50" charset="0"/>
              </a:rPr>
              <a:t> Differences That Make the </a:t>
            </a:r>
            <a:r>
              <a:rPr lang="en-US" dirty="0" smtClean="0">
                <a:latin typeface="Neutraface Text Bold Alt" pitchFamily="50" charset="0"/>
              </a:rPr>
              <a:t>Difference</a:t>
            </a:r>
            <a:endParaRPr lang="en-US" dirty="0"/>
          </a:p>
        </p:txBody>
      </p:sp>
    </p:spTree>
    <p:extLst>
      <p:ext uri="{BB962C8B-B14F-4D97-AF65-F5344CB8AC3E}">
        <p14:creationId xmlns:p14="http://schemas.microsoft.com/office/powerpoint/2010/main" val="2304699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2"/>
          <p:cNvSpPr txBox="1">
            <a:spLocks/>
          </p:cNvSpPr>
          <p:nvPr/>
        </p:nvSpPr>
        <p:spPr>
          <a:xfrm>
            <a:off x="685800" y="3581400"/>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solidFill>
                  <a:schemeClr val="bg1"/>
                </a:solidFill>
                <a:latin typeface="Neutraface Text Bold Alt" pitchFamily="50" charset="0"/>
                <a:cs typeface="Futura Std Heavy"/>
              </a:rPr>
              <a:t>Delivery </a:t>
            </a:r>
            <a:endParaRPr lang="en-US" sz="11500" b="1" dirty="0">
              <a:solidFill>
                <a:schemeClr val="bg1"/>
              </a:solidFill>
              <a:latin typeface="Neutraface Text Bold Alt" pitchFamily="50" charset="0"/>
              <a:cs typeface="Futura Std Heavy"/>
            </a:endParaRPr>
          </a:p>
        </p:txBody>
      </p:sp>
      <p:sp>
        <p:nvSpPr>
          <p:cNvPr id="4" name="Content Placeholder 12"/>
          <p:cNvSpPr txBox="1">
            <a:spLocks/>
          </p:cNvSpPr>
          <p:nvPr/>
        </p:nvSpPr>
        <p:spPr>
          <a:xfrm>
            <a:off x="3657600" y="4959356"/>
            <a:ext cx="4267200" cy="1593844"/>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solidFill>
                  <a:schemeClr val="bg1"/>
                </a:solidFill>
                <a:latin typeface="Neutraface Text Bold Alt" pitchFamily="50" charset="0"/>
                <a:cs typeface="Futura Std Heavy"/>
              </a:rPr>
              <a:t>Glue</a:t>
            </a:r>
            <a:endParaRPr lang="en-US" sz="11500" b="1" dirty="0">
              <a:solidFill>
                <a:schemeClr val="bg1"/>
              </a:solidFill>
              <a:latin typeface="Neutraface Text Bold Alt" pitchFamily="50" charset="0"/>
              <a:cs typeface="Futura Std Heavy"/>
            </a:endParaRPr>
          </a:p>
        </p:txBody>
      </p:sp>
    </p:spTree>
    <p:extLst>
      <p:ext uri="{BB962C8B-B14F-4D97-AF65-F5344CB8AC3E}">
        <p14:creationId xmlns:p14="http://schemas.microsoft.com/office/powerpoint/2010/main" val="35971584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97"/>
          <a:stretch/>
        </p:blipFill>
        <p:spPr bwMode="auto">
          <a:xfrm>
            <a:off x="0" y="-76200"/>
            <a:ext cx="9158204"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5801" y="4724940"/>
            <a:ext cx="4724399" cy="1371060"/>
          </a:xfrm>
        </p:spPr>
        <p:txBody>
          <a:bodyPr/>
          <a:lstStyle/>
          <a:p>
            <a:r>
              <a:rPr lang="en-US" dirty="0" smtClean="0"/>
              <a:t> p2i.eval.org</a:t>
            </a:r>
            <a:endParaRPr lang="en-US" dirty="0"/>
          </a:p>
        </p:txBody>
      </p:sp>
    </p:spTree>
    <p:extLst>
      <p:ext uri="{BB962C8B-B14F-4D97-AF65-F5344CB8AC3E}">
        <p14:creationId xmlns:p14="http://schemas.microsoft.com/office/powerpoint/2010/main" val="2969341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401503">
            <a:off x="-30169" y="1005045"/>
            <a:ext cx="3876850" cy="952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6000" b="1" dirty="0" smtClean="0">
                <a:solidFill>
                  <a:srgbClr val="AF1F2A"/>
                </a:solidFill>
                <a:latin typeface="Futura Std Book" pitchFamily="34" charset="0"/>
              </a:rPr>
              <a:t>Connect!</a:t>
            </a:r>
            <a:endParaRPr lang="en-US" sz="6000" b="1" dirty="0">
              <a:solidFill>
                <a:srgbClr val="AF1F2A"/>
              </a:solidFill>
              <a:latin typeface="Futura Std Book" pitchFamily="34" charset="0"/>
            </a:endParaRPr>
          </a:p>
        </p:txBody>
      </p:sp>
      <p:sp>
        <p:nvSpPr>
          <p:cNvPr id="3" name="TextBox 2"/>
          <p:cNvSpPr txBox="1"/>
          <p:nvPr/>
        </p:nvSpPr>
        <p:spPr>
          <a:xfrm>
            <a:off x="1905000" y="2500176"/>
            <a:ext cx="7086600" cy="39768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Aft>
                <a:spcPts val="1800"/>
              </a:spcAft>
            </a:pPr>
            <a:r>
              <a:rPr lang="en-US" sz="4000" dirty="0" smtClean="0">
                <a:solidFill>
                  <a:schemeClr val="bg1"/>
                </a:solidFill>
                <a:latin typeface="Futura Std Book" pitchFamily="34" charset="0"/>
              </a:rPr>
              <a:t>LIST HERE</a:t>
            </a:r>
            <a:endParaRPr lang="en-US" sz="4000" dirty="0">
              <a:solidFill>
                <a:schemeClr val="bg1"/>
              </a:solidFill>
              <a:latin typeface="Futura Std Book" pitchFamily="34" charset="0"/>
            </a:endParaRPr>
          </a:p>
        </p:txBody>
      </p:sp>
    </p:spTree>
    <p:extLst>
      <p:ext uri="{BB962C8B-B14F-4D97-AF65-F5344CB8AC3E}">
        <p14:creationId xmlns:p14="http://schemas.microsoft.com/office/powerpoint/2010/main" val="78214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sp>
        <p:nvSpPr>
          <p:cNvPr id="3" name="TextBox 2"/>
          <p:cNvSpPr txBox="1"/>
          <p:nvPr/>
        </p:nvSpPr>
        <p:spPr>
          <a:xfrm>
            <a:off x="4724400" y="1143000"/>
            <a:ext cx="3505200"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p:txBody>
      </p:sp>
      <p:cxnSp>
        <p:nvCxnSpPr>
          <p:cNvPr id="5" name="Straight Connector 4"/>
          <p:cNvCxnSpPr/>
          <p:nvPr/>
        </p:nvCxnSpPr>
        <p:spPr>
          <a:xfrm flipV="1">
            <a:off x="2362200" y="2971800"/>
            <a:ext cx="2362200" cy="609600"/>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1873316"/>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Bottom Line</a:t>
            </a:r>
          </a:p>
        </p:txBody>
      </p:sp>
      <p:sp>
        <p:nvSpPr>
          <p:cNvPr id="7" name="TextBox 6"/>
          <p:cNvSpPr txBox="1"/>
          <p:nvPr/>
        </p:nvSpPr>
        <p:spPr>
          <a:xfrm>
            <a:off x="4724400" y="2614050"/>
            <a:ext cx="4237074" cy="1077218"/>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Discussion (Explanation)</a:t>
            </a:r>
          </a:p>
        </p:txBody>
      </p:sp>
    </p:spTree>
    <p:extLst>
      <p:ext uri="{BB962C8B-B14F-4D97-AF65-F5344CB8AC3E}">
        <p14:creationId xmlns:p14="http://schemas.microsoft.com/office/powerpoint/2010/main" val="1349542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sp>
        <p:nvSpPr>
          <p:cNvPr id="3" name="TextBox 2"/>
          <p:cNvSpPr txBox="1"/>
          <p:nvPr/>
        </p:nvSpPr>
        <p:spPr>
          <a:xfrm>
            <a:off x="4724400" y="1143000"/>
            <a:ext cx="3505200"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p:txBody>
      </p:sp>
      <p:cxnSp>
        <p:nvCxnSpPr>
          <p:cNvPr id="5" name="Straight Connector 4"/>
          <p:cNvCxnSpPr/>
          <p:nvPr/>
        </p:nvCxnSpPr>
        <p:spPr>
          <a:xfrm>
            <a:off x="3505200" y="2209800"/>
            <a:ext cx="1219200" cy="1295400"/>
          </a:xfrm>
          <a:prstGeom prst="line">
            <a:avLst/>
          </a:prstGeom>
          <a:ln w="57150">
            <a:solidFill>
              <a:srgbClr val="AF1F2A"/>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1873316"/>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Bottom Line</a:t>
            </a:r>
          </a:p>
        </p:txBody>
      </p:sp>
      <p:sp>
        <p:nvSpPr>
          <p:cNvPr id="7" name="TextBox 6"/>
          <p:cNvSpPr txBox="1"/>
          <p:nvPr/>
        </p:nvSpPr>
        <p:spPr>
          <a:xfrm>
            <a:off x="4724400" y="2626258"/>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Explanation</a:t>
            </a:r>
          </a:p>
        </p:txBody>
      </p:sp>
      <p:sp>
        <p:nvSpPr>
          <p:cNvPr id="8" name="TextBox 7"/>
          <p:cNvSpPr txBox="1"/>
          <p:nvPr/>
        </p:nvSpPr>
        <p:spPr>
          <a:xfrm>
            <a:off x="4724400" y="3342382"/>
            <a:ext cx="4237074" cy="1077218"/>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Literature Review </a:t>
            </a:r>
            <a:br>
              <a:rPr lang="en-US" sz="3200" dirty="0" smtClean="0">
                <a:solidFill>
                  <a:schemeClr val="bg1"/>
                </a:solidFill>
                <a:latin typeface="Futura Std Book" pitchFamily="34" charset="0"/>
              </a:rPr>
            </a:br>
            <a:r>
              <a:rPr lang="en-US" sz="3200" dirty="0" smtClean="0">
                <a:solidFill>
                  <a:schemeClr val="bg1"/>
                </a:solidFill>
                <a:latin typeface="Futura Std Book" pitchFamily="34" charset="0"/>
              </a:rPr>
              <a:t>(So What)</a:t>
            </a:r>
          </a:p>
        </p:txBody>
      </p:sp>
    </p:spTree>
    <p:extLst>
      <p:ext uri="{BB962C8B-B14F-4D97-AF65-F5344CB8AC3E}">
        <p14:creationId xmlns:p14="http://schemas.microsoft.com/office/powerpoint/2010/main" val="104950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3505200" cy="4201150"/>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a:p>
            <a:pPr>
              <a:spcAft>
                <a:spcPts val="1800"/>
              </a:spcAft>
            </a:pPr>
            <a:r>
              <a:rPr lang="en-US" sz="3200" dirty="0" smtClean="0">
                <a:solidFill>
                  <a:schemeClr val="bg1"/>
                </a:solidFill>
                <a:latin typeface="Futura Std Book" pitchFamily="34" charset="0"/>
              </a:rPr>
              <a:t>Literature Review</a:t>
            </a:r>
          </a:p>
          <a:p>
            <a:pPr>
              <a:spcAft>
                <a:spcPts val="1800"/>
              </a:spcAft>
            </a:pPr>
            <a:r>
              <a:rPr lang="en-US" sz="3200" dirty="0" smtClean="0">
                <a:solidFill>
                  <a:schemeClr val="bg1"/>
                </a:solidFill>
                <a:latin typeface="Futura Std Book" pitchFamily="34" charset="0"/>
              </a:rPr>
              <a:t>Methodology</a:t>
            </a:r>
          </a:p>
          <a:p>
            <a:pPr>
              <a:spcAft>
                <a:spcPts val="1800"/>
              </a:spcAft>
            </a:pPr>
            <a:r>
              <a:rPr lang="en-US" sz="3200" dirty="0" smtClean="0">
                <a:solidFill>
                  <a:schemeClr val="bg1"/>
                </a:solidFill>
                <a:latin typeface="Futura Std Book" pitchFamily="34" charset="0"/>
              </a:rPr>
              <a:t>Discussion</a:t>
            </a:r>
          </a:p>
          <a:p>
            <a:pPr>
              <a:spcAft>
                <a:spcPts val="1800"/>
              </a:spcAft>
            </a:pPr>
            <a:r>
              <a:rPr lang="en-US" sz="3200" dirty="0" smtClean="0">
                <a:solidFill>
                  <a:schemeClr val="bg1"/>
                </a:solidFill>
                <a:latin typeface="Futura Std Book" pitchFamily="34" charset="0"/>
              </a:rPr>
              <a:t>Findings</a:t>
            </a:r>
          </a:p>
          <a:p>
            <a:pPr>
              <a:spcAft>
                <a:spcPts val="1800"/>
              </a:spcAft>
            </a:pPr>
            <a:r>
              <a:rPr lang="en-US" sz="3200" dirty="0" smtClean="0">
                <a:solidFill>
                  <a:schemeClr val="bg1"/>
                </a:solidFill>
                <a:latin typeface="Futura Std Book" pitchFamily="34" charset="0"/>
              </a:rPr>
              <a:t>Conclusions</a:t>
            </a:r>
          </a:p>
        </p:txBody>
      </p:sp>
      <p:sp>
        <p:nvSpPr>
          <p:cNvPr id="3" name="TextBox 2"/>
          <p:cNvSpPr txBox="1"/>
          <p:nvPr/>
        </p:nvSpPr>
        <p:spPr>
          <a:xfrm>
            <a:off x="4724400" y="1143000"/>
            <a:ext cx="3505200"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Background</a:t>
            </a:r>
          </a:p>
        </p:txBody>
      </p:sp>
      <p:sp>
        <p:nvSpPr>
          <p:cNvPr id="6" name="TextBox 5"/>
          <p:cNvSpPr txBox="1"/>
          <p:nvPr/>
        </p:nvSpPr>
        <p:spPr>
          <a:xfrm>
            <a:off x="4724400" y="1873316"/>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Bottom Line</a:t>
            </a:r>
          </a:p>
        </p:txBody>
      </p:sp>
      <p:sp>
        <p:nvSpPr>
          <p:cNvPr id="7" name="TextBox 6"/>
          <p:cNvSpPr txBox="1"/>
          <p:nvPr/>
        </p:nvSpPr>
        <p:spPr>
          <a:xfrm>
            <a:off x="4724400" y="2626258"/>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Explanation</a:t>
            </a:r>
          </a:p>
        </p:txBody>
      </p:sp>
      <p:sp>
        <p:nvSpPr>
          <p:cNvPr id="8" name="TextBox 7"/>
          <p:cNvSpPr txBox="1"/>
          <p:nvPr/>
        </p:nvSpPr>
        <p:spPr>
          <a:xfrm>
            <a:off x="4724400" y="3301425"/>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So What</a:t>
            </a:r>
          </a:p>
        </p:txBody>
      </p:sp>
      <p:sp>
        <p:nvSpPr>
          <p:cNvPr id="9" name="TextBox 8"/>
          <p:cNvSpPr txBox="1"/>
          <p:nvPr/>
        </p:nvSpPr>
        <p:spPr>
          <a:xfrm>
            <a:off x="4724400" y="3997858"/>
            <a:ext cx="4237074" cy="584775"/>
          </a:xfrm>
          <a:prstGeom prst="rect">
            <a:avLst/>
          </a:prstGeom>
          <a:noFill/>
        </p:spPr>
        <p:txBody>
          <a:bodyPr wrap="square" rtlCol="0">
            <a:spAutoFit/>
          </a:bodyPr>
          <a:lstStyle/>
          <a:p>
            <a:pPr>
              <a:spcAft>
                <a:spcPts val="1800"/>
              </a:spcAft>
            </a:pPr>
            <a:r>
              <a:rPr lang="en-US" sz="3200" dirty="0" smtClean="0">
                <a:solidFill>
                  <a:schemeClr val="bg1"/>
                </a:solidFill>
                <a:latin typeface="Futura Std Book" pitchFamily="34" charset="0"/>
              </a:rPr>
              <a:t>Call to Action</a:t>
            </a:r>
          </a:p>
        </p:txBody>
      </p:sp>
      <p:sp>
        <p:nvSpPr>
          <p:cNvPr id="10" name="Oval 9"/>
          <p:cNvSpPr/>
          <p:nvPr/>
        </p:nvSpPr>
        <p:spPr>
          <a:xfrm rot="21383265">
            <a:off x="4600137" y="3804210"/>
            <a:ext cx="2861890" cy="983411"/>
          </a:xfrm>
          <a:prstGeom prst="ellipse">
            <a:avLst/>
          </a:prstGeom>
          <a:noFill/>
          <a:ln w="57150">
            <a:solidFill>
              <a:srgbClr val="AF1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977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2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p2i</Template>
  <TotalTime>3492</TotalTime>
  <Words>5423</Words>
  <Application>Microsoft Office PowerPoint</Application>
  <PresentationFormat>On-screen Show (4:3)</PresentationFormat>
  <Paragraphs>471</Paragraphs>
  <Slides>65</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Neutraface Display Titling</vt:lpstr>
      <vt:lpstr>Calibri</vt:lpstr>
      <vt:lpstr>Wingdings</vt:lpstr>
      <vt:lpstr>Futura Std Book</vt:lpstr>
      <vt:lpstr>Futura Std Heavy</vt:lpstr>
      <vt:lpstr>Neutraface Text Bold Alt</vt:lpstr>
      <vt:lpstr>Trebuchet MS</vt:lpstr>
      <vt:lpstr>p2i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the survey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10 Differences That Make the Difference</vt:lpstr>
      <vt:lpstr>PowerPoint Presentation</vt:lpstr>
      <vt:lpstr> p2i.eval.org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102</cp:revision>
  <dcterms:created xsi:type="dcterms:W3CDTF">2012-07-10T19:49:18Z</dcterms:created>
  <dcterms:modified xsi:type="dcterms:W3CDTF">2012-11-20T18:26:14Z</dcterms:modified>
</cp:coreProperties>
</file>