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2" r:id="rId1"/>
  </p:sldMasterIdLst>
  <p:notesMasterIdLst>
    <p:notesMasterId r:id="rId24"/>
  </p:notesMasterIdLst>
  <p:handoutMasterIdLst>
    <p:handoutMasterId r:id="rId25"/>
  </p:handoutMasterIdLst>
  <p:sldIdLst>
    <p:sldId id="501" r:id="rId2"/>
    <p:sldId id="521" r:id="rId3"/>
    <p:sldId id="504" r:id="rId4"/>
    <p:sldId id="505" r:id="rId5"/>
    <p:sldId id="506" r:id="rId6"/>
    <p:sldId id="507" r:id="rId7"/>
    <p:sldId id="508" r:id="rId8"/>
    <p:sldId id="509" r:id="rId9"/>
    <p:sldId id="510" r:id="rId10"/>
    <p:sldId id="511" r:id="rId11"/>
    <p:sldId id="512" r:id="rId12"/>
    <p:sldId id="513" r:id="rId13"/>
    <p:sldId id="514" r:id="rId14"/>
    <p:sldId id="522" r:id="rId15"/>
    <p:sldId id="525" r:id="rId16"/>
    <p:sldId id="516" r:id="rId17"/>
    <p:sldId id="526" r:id="rId18"/>
    <p:sldId id="527" r:id="rId19"/>
    <p:sldId id="528" r:id="rId20"/>
    <p:sldId id="517" r:id="rId21"/>
    <p:sldId id="524" r:id="rId22"/>
    <p:sldId id="519" r:id="rId23"/>
  </p:sldIdLst>
  <p:sldSz cx="9144000" cy="6858000" type="screen4x3"/>
  <p:notesSz cx="7315200" cy="96012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024">
          <p15:clr>
            <a:srgbClr val="A4A3A4"/>
          </p15:clr>
        </p15:guide>
        <p15:guide id="2" pos="2304">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Goodyear, Leslie" initials="GL" lastIdx="1" clrIdx="0">
    <p:extLst>
      <p:ext uri="{19B8F6BF-5375-455C-9EA6-DF929625EA0E}">
        <p15:presenceInfo xmlns:p15="http://schemas.microsoft.com/office/powerpoint/2012/main" userId="S::lgoodyear@edc.org::621cff60-c0fb-4595-82ae-9bfe0ee5f3d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843" autoAdjust="0"/>
    <p:restoredTop sz="57253" autoAdjust="0"/>
  </p:normalViewPr>
  <p:slideViewPr>
    <p:cSldViewPr snapToGrid="0">
      <p:cViewPr varScale="1">
        <p:scale>
          <a:sx n="70" d="100"/>
          <a:sy n="70" d="100"/>
        </p:scale>
        <p:origin x="2406" y="4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snapToGrid="0">
      <p:cViewPr varScale="1">
        <p:scale>
          <a:sx n="48" d="100"/>
          <a:sy n="48" d="100"/>
        </p:scale>
        <p:origin x="2684" y="44"/>
      </p:cViewPr>
      <p:guideLst>
        <p:guide orient="horz" pos="3024"/>
        <p:guide pos="230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2818" name="Rectangle 2">
            <a:extLst>
              <a:ext uri="{FF2B5EF4-FFF2-40B4-BE49-F238E27FC236}">
                <a16:creationId xmlns:a16="http://schemas.microsoft.com/office/drawing/2014/main" id="{4A376C46-1C97-F740-89A6-2DBD94AB5A6B}"/>
              </a:ext>
            </a:extLst>
          </p:cNvPr>
          <p:cNvSpPr>
            <a:spLocks noGrp="1" noChangeArrowheads="1"/>
          </p:cNvSpPr>
          <p:nvPr>
            <p:ph type="hdr" sz="quarter"/>
          </p:nvPr>
        </p:nvSpPr>
        <p:spPr bwMode="auto">
          <a:xfrm>
            <a:off x="0" y="0"/>
            <a:ext cx="3170238" cy="479425"/>
          </a:xfrm>
          <a:prstGeom prst="rect">
            <a:avLst/>
          </a:prstGeom>
          <a:noFill/>
          <a:ln w="9525">
            <a:noFill/>
            <a:miter lim="800000"/>
            <a:headEnd/>
            <a:tailEnd/>
          </a:ln>
          <a:effectLst/>
        </p:spPr>
        <p:txBody>
          <a:bodyPr vert="horz" wrap="square" lIns="95674" tIns="47837" rIns="95674" bIns="47837" numCol="1" anchor="t" anchorCtr="0" compatLnSpc="1">
            <a:prstTxWarp prst="textNoShape">
              <a:avLst/>
            </a:prstTxWarp>
          </a:bodyPr>
          <a:lstStyle>
            <a:lvl1pPr algn="l" defTabSz="957263" eaLnBrk="1" hangingPunct="1">
              <a:defRPr sz="1300">
                <a:latin typeface="Arial" charset="0"/>
              </a:defRPr>
            </a:lvl1pPr>
          </a:lstStyle>
          <a:p>
            <a:pPr>
              <a:defRPr/>
            </a:pPr>
            <a:endParaRPr lang="en-US"/>
          </a:p>
        </p:txBody>
      </p:sp>
      <p:sp>
        <p:nvSpPr>
          <p:cNvPr id="162819" name="Rectangle 3">
            <a:extLst>
              <a:ext uri="{FF2B5EF4-FFF2-40B4-BE49-F238E27FC236}">
                <a16:creationId xmlns:a16="http://schemas.microsoft.com/office/drawing/2014/main" id="{D84F76AD-8165-ED4C-B4DE-41C1ED343DA1}"/>
              </a:ext>
            </a:extLst>
          </p:cNvPr>
          <p:cNvSpPr>
            <a:spLocks noGrp="1" noChangeArrowheads="1"/>
          </p:cNvSpPr>
          <p:nvPr>
            <p:ph type="dt" sz="quarter" idx="1"/>
          </p:nvPr>
        </p:nvSpPr>
        <p:spPr bwMode="auto">
          <a:xfrm>
            <a:off x="4143375" y="0"/>
            <a:ext cx="3170238" cy="479425"/>
          </a:xfrm>
          <a:prstGeom prst="rect">
            <a:avLst/>
          </a:prstGeom>
          <a:noFill/>
          <a:ln w="9525">
            <a:noFill/>
            <a:miter lim="800000"/>
            <a:headEnd/>
            <a:tailEnd/>
          </a:ln>
          <a:effectLst/>
        </p:spPr>
        <p:txBody>
          <a:bodyPr vert="horz" wrap="square" lIns="95674" tIns="47837" rIns="95674" bIns="47837" numCol="1" anchor="t" anchorCtr="0" compatLnSpc="1">
            <a:prstTxWarp prst="textNoShape">
              <a:avLst/>
            </a:prstTxWarp>
          </a:bodyPr>
          <a:lstStyle>
            <a:lvl1pPr algn="r" defTabSz="957263" eaLnBrk="1" hangingPunct="1">
              <a:defRPr sz="1300">
                <a:latin typeface="Arial" charset="0"/>
              </a:defRPr>
            </a:lvl1pPr>
          </a:lstStyle>
          <a:p>
            <a:pPr>
              <a:defRPr/>
            </a:pPr>
            <a:endParaRPr lang="en-US"/>
          </a:p>
        </p:txBody>
      </p:sp>
      <p:sp>
        <p:nvSpPr>
          <p:cNvPr id="162820" name="Rectangle 4">
            <a:extLst>
              <a:ext uri="{FF2B5EF4-FFF2-40B4-BE49-F238E27FC236}">
                <a16:creationId xmlns:a16="http://schemas.microsoft.com/office/drawing/2014/main" id="{1A6EF40C-4177-764E-8872-ED7D7AC2BFBC}"/>
              </a:ext>
            </a:extLst>
          </p:cNvPr>
          <p:cNvSpPr>
            <a:spLocks noGrp="1" noChangeArrowheads="1"/>
          </p:cNvSpPr>
          <p:nvPr>
            <p:ph type="ftr" sz="quarter" idx="2"/>
          </p:nvPr>
        </p:nvSpPr>
        <p:spPr bwMode="auto">
          <a:xfrm>
            <a:off x="0" y="9120188"/>
            <a:ext cx="3170238" cy="479425"/>
          </a:xfrm>
          <a:prstGeom prst="rect">
            <a:avLst/>
          </a:prstGeom>
          <a:noFill/>
          <a:ln w="9525">
            <a:noFill/>
            <a:miter lim="800000"/>
            <a:headEnd/>
            <a:tailEnd/>
          </a:ln>
          <a:effectLst/>
        </p:spPr>
        <p:txBody>
          <a:bodyPr vert="horz" wrap="square" lIns="95674" tIns="47837" rIns="95674" bIns="47837" numCol="1" anchor="b" anchorCtr="0" compatLnSpc="1">
            <a:prstTxWarp prst="textNoShape">
              <a:avLst/>
            </a:prstTxWarp>
          </a:bodyPr>
          <a:lstStyle>
            <a:lvl1pPr algn="l" defTabSz="957263" eaLnBrk="1" hangingPunct="1">
              <a:defRPr sz="1300">
                <a:latin typeface="Arial" charset="0"/>
              </a:defRPr>
            </a:lvl1pPr>
          </a:lstStyle>
          <a:p>
            <a:pPr>
              <a:defRPr/>
            </a:pPr>
            <a:endParaRPr lang="en-US"/>
          </a:p>
        </p:txBody>
      </p:sp>
      <p:sp>
        <p:nvSpPr>
          <p:cNvPr id="162821" name="Rectangle 5">
            <a:extLst>
              <a:ext uri="{FF2B5EF4-FFF2-40B4-BE49-F238E27FC236}">
                <a16:creationId xmlns:a16="http://schemas.microsoft.com/office/drawing/2014/main" id="{02A0437D-30B1-F745-A4B8-391B9E0C112D}"/>
              </a:ext>
            </a:extLst>
          </p:cNvPr>
          <p:cNvSpPr>
            <a:spLocks noGrp="1" noChangeArrowheads="1"/>
          </p:cNvSpPr>
          <p:nvPr>
            <p:ph type="sldNum" sz="quarter" idx="3"/>
          </p:nvPr>
        </p:nvSpPr>
        <p:spPr bwMode="auto">
          <a:xfrm>
            <a:off x="4143375" y="9120188"/>
            <a:ext cx="3170238" cy="479425"/>
          </a:xfrm>
          <a:prstGeom prst="rect">
            <a:avLst/>
          </a:prstGeom>
          <a:noFill/>
          <a:ln w="9525">
            <a:noFill/>
            <a:miter lim="800000"/>
            <a:headEnd/>
            <a:tailEnd/>
          </a:ln>
          <a:effectLst/>
        </p:spPr>
        <p:txBody>
          <a:bodyPr vert="horz" wrap="square" lIns="95674" tIns="47837" rIns="95674" bIns="47837" numCol="1" anchor="b" anchorCtr="0" compatLnSpc="1">
            <a:prstTxWarp prst="textNoShape">
              <a:avLst/>
            </a:prstTxWarp>
          </a:bodyPr>
          <a:lstStyle>
            <a:lvl1pPr algn="r" defTabSz="957263" eaLnBrk="1" hangingPunct="1">
              <a:defRPr sz="1300" smtClean="0"/>
            </a:lvl1pPr>
          </a:lstStyle>
          <a:p>
            <a:pPr>
              <a:defRPr/>
            </a:pPr>
            <a:fld id="{3BF8E94A-B42D-F14A-B9FD-32376AAFB355}" type="slidenum">
              <a:rPr lang="en-US" altLang="en-US"/>
              <a:pPr>
                <a:defRPr/>
              </a:pPr>
              <a:t>‹#›</a:t>
            </a:fld>
            <a:endParaRPr lang="en-US"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0946" name="Rectangle 2">
            <a:extLst>
              <a:ext uri="{FF2B5EF4-FFF2-40B4-BE49-F238E27FC236}">
                <a16:creationId xmlns:a16="http://schemas.microsoft.com/office/drawing/2014/main" id="{F252E49F-E04E-9549-914E-0345D19DA0FD}"/>
              </a:ext>
            </a:extLst>
          </p:cNvPr>
          <p:cNvSpPr>
            <a:spLocks noGrp="1" noChangeArrowheads="1"/>
          </p:cNvSpPr>
          <p:nvPr>
            <p:ph type="hdr" sz="quarter"/>
          </p:nvPr>
        </p:nvSpPr>
        <p:spPr bwMode="auto">
          <a:xfrm>
            <a:off x="0" y="0"/>
            <a:ext cx="3170238" cy="479425"/>
          </a:xfrm>
          <a:prstGeom prst="rect">
            <a:avLst/>
          </a:prstGeom>
          <a:noFill/>
          <a:ln w="9525">
            <a:noFill/>
            <a:miter lim="800000"/>
            <a:headEnd/>
            <a:tailEnd/>
          </a:ln>
          <a:effectLst/>
        </p:spPr>
        <p:txBody>
          <a:bodyPr vert="horz" wrap="square" lIns="95674" tIns="47837" rIns="95674" bIns="47837" numCol="1" anchor="t" anchorCtr="0" compatLnSpc="1">
            <a:prstTxWarp prst="textNoShape">
              <a:avLst/>
            </a:prstTxWarp>
          </a:bodyPr>
          <a:lstStyle>
            <a:lvl1pPr algn="l" defTabSz="957263" eaLnBrk="1" hangingPunct="1">
              <a:defRPr sz="1300">
                <a:latin typeface="Arial" charset="0"/>
              </a:defRPr>
            </a:lvl1pPr>
          </a:lstStyle>
          <a:p>
            <a:pPr>
              <a:defRPr/>
            </a:pPr>
            <a:endParaRPr lang="en-US"/>
          </a:p>
        </p:txBody>
      </p:sp>
      <p:sp>
        <p:nvSpPr>
          <p:cNvPr id="210947" name="Rectangle 3">
            <a:extLst>
              <a:ext uri="{FF2B5EF4-FFF2-40B4-BE49-F238E27FC236}">
                <a16:creationId xmlns:a16="http://schemas.microsoft.com/office/drawing/2014/main" id="{1F950BC7-20F3-7E46-B337-CF1066F7A941}"/>
              </a:ext>
            </a:extLst>
          </p:cNvPr>
          <p:cNvSpPr>
            <a:spLocks noGrp="1" noChangeArrowheads="1"/>
          </p:cNvSpPr>
          <p:nvPr>
            <p:ph type="dt" idx="1"/>
          </p:nvPr>
        </p:nvSpPr>
        <p:spPr bwMode="auto">
          <a:xfrm>
            <a:off x="4143375" y="0"/>
            <a:ext cx="3170238" cy="479425"/>
          </a:xfrm>
          <a:prstGeom prst="rect">
            <a:avLst/>
          </a:prstGeom>
          <a:noFill/>
          <a:ln w="9525">
            <a:noFill/>
            <a:miter lim="800000"/>
            <a:headEnd/>
            <a:tailEnd/>
          </a:ln>
          <a:effectLst/>
        </p:spPr>
        <p:txBody>
          <a:bodyPr vert="horz" wrap="square" lIns="95674" tIns="47837" rIns="95674" bIns="47837" numCol="1" anchor="t" anchorCtr="0" compatLnSpc="1">
            <a:prstTxWarp prst="textNoShape">
              <a:avLst/>
            </a:prstTxWarp>
          </a:bodyPr>
          <a:lstStyle>
            <a:lvl1pPr algn="r" defTabSz="957263" eaLnBrk="1" hangingPunct="1">
              <a:defRPr sz="1300">
                <a:latin typeface="Arial" charset="0"/>
              </a:defRPr>
            </a:lvl1pPr>
          </a:lstStyle>
          <a:p>
            <a:pPr>
              <a:defRPr/>
            </a:pPr>
            <a:endParaRPr lang="en-US"/>
          </a:p>
        </p:txBody>
      </p:sp>
      <p:sp>
        <p:nvSpPr>
          <p:cNvPr id="3076" name="Rectangle 4">
            <a:extLst>
              <a:ext uri="{FF2B5EF4-FFF2-40B4-BE49-F238E27FC236}">
                <a16:creationId xmlns:a16="http://schemas.microsoft.com/office/drawing/2014/main" id="{0F6F225D-F638-0A4E-896D-E5064AECB55B}"/>
              </a:ext>
            </a:extLst>
          </p:cNvPr>
          <p:cNvSpPr>
            <a:spLocks noGrp="1" noRot="1" noChangeAspect="1" noChangeArrowheads="1" noTextEdit="1"/>
          </p:cNvSpPr>
          <p:nvPr>
            <p:ph type="sldImg" idx="2"/>
          </p:nvPr>
        </p:nvSpPr>
        <p:spPr bwMode="auto">
          <a:xfrm>
            <a:off x="1257300" y="720725"/>
            <a:ext cx="4800600" cy="36004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0949" name="Rectangle 5">
            <a:extLst>
              <a:ext uri="{FF2B5EF4-FFF2-40B4-BE49-F238E27FC236}">
                <a16:creationId xmlns:a16="http://schemas.microsoft.com/office/drawing/2014/main" id="{D91A7234-72A7-1444-AECC-D9219482E173}"/>
              </a:ext>
            </a:extLst>
          </p:cNvPr>
          <p:cNvSpPr>
            <a:spLocks noGrp="1" noChangeArrowheads="1"/>
          </p:cNvSpPr>
          <p:nvPr>
            <p:ph type="body" sz="quarter" idx="3"/>
          </p:nvPr>
        </p:nvSpPr>
        <p:spPr bwMode="auto">
          <a:xfrm>
            <a:off x="731838" y="4560888"/>
            <a:ext cx="5851525" cy="4319587"/>
          </a:xfrm>
          <a:prstGeom prst="rect">
            <a:avLst/>
          </a:prstGeom>
          <a:noFill/>
          <a:ln w="9525">
            <a:noFill/>
            <a:miter lim="800000"/>
            <a:headEnd/>
            <a:tailEnd/>
          </a:ln>
          <a:effectLst/>
        </p:spPr>
        <p:txBody>
          <a:bodyPr vert="horz" wrap="square" lIns="95674" tIns="47837" rIns="95674" bIns="47837"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10950" name="Rectangle 6">
            <a:extLst>
              <a:ext uri="{FF2B5EF4-FFF2-40B4-BE49-F238E27FC236}">
                <a16:creationId xmlns:a16="http://schemas.microsoft.com/office/drawing/2014/main" id="{CEA6743E-0C97-F14E-839D-2888A6B24899}"/>
              </a:ext>
            </a:extLst>
          </p:cNvPr>
          <p:cNvSpPr>
            <a:spLocks noGrp="1" noChangeArrowheads="1"/>
          </p:cNvSpPr>
          <p:nvPr>
            <p:ph type="ftr" sz="quarter" idx="4"/>
          </p:nvPr>
        </p:nvSpPr>
        <p:spPr bwMode="auto">
          <a:xfrm>
            <a:off x="0" y="9120188"/>
            <a:ext cx="3170238" cy="479425"/>
          </a:xfrm>
          <a:prstGeom prst="rect">
            <a:avLst/>
          </a:prstGeom>
          <a:noFill/>
          <a:ln w="9525">
            <a:noFill/>
            <a:miter lim="800000"/>
            <a:headEnd/>
            <a:tailEnd/>
          </a:ln>
          <a:effectLst/>
        </p:spPr>
        <p:txBody>
          <a:bodyPr vert="horz" wrap="square" lIns="95674" tIns="47837" rIns="95674" bIns="47837" numCol="1" anchor="b" anchorCtr="0" compatLnSpc="1">
            <a:prstTxWarp prst="textNoShape">
              <a:avLst/>
            </a:prstTxWarp>
          </a:bodyPr>
          <a:lstStyle>
            <a:lvl1pPr algn="l" defTabSz="957263" eaLnBrk="1" hangingPunct="1">
              <a:defRPr sz="1300">
                <a:latin typeface="Arial" charset="0"/>
              </a:defRPr>
            </a:lvl1pPr>
          </a:lstStyle>
          <a:p>
            <a:pPr>
              <a:defRPr/>
            </a:pPr>
            <a:endParaRPr lang="en-US"/>
          </a:p>
        </p:txBody>
      </p:sp>
      <p:sp>
        <p:nvSpPr>
          <p:cNvPr id="210951" name="Rectangle 7">
            <a:extLst>
              <a:ext uri="{FF2B5EF4-FFF2-40B4-BE49-F238E27FC236}">
                <a16:creationId xmlns:a16="http://schemas.microsoft.com/office/drawing/2014/main" id="{9919646A-99AC-224C-9F7A-9109F5EE907A}"/>
              </a:ext>
            </a:extLst>
          </p:cNvPr>
          <p:cNvSpPr>
            <a:spLocks noGrp="1" noChangeArrowheads="1"/>
          </p:cNvSpPr>
          <p:nvPr>
            <p:ph type="sldNum" sz="quarter" idx="5"/>
          </p:nvPr>
        </p:nvSpPr>
        <p:spPr bwMode="auto">
          <a:xfrm>
            <a:off x="4143375" y="9120188"/>
            <a:ext cx="3170238" cy="479425"/>
          </a:xfrm>
          <a:prstGeom prst="rect">
            <a:avLst/>
          </a:prstGeom>
          <a:noFill/>
          <a:ln w="9525">
            <a:noFill/>
            <a:miter lim="800000"/>
            <a:headEnd/>
            <a:tailEnd/>
          </a:ln>
          <a:effectLst/>
        </p:spPr>
        <p:txBody>
          <a:bodyPr vert="horz" wrap="square" lIns="95674" tIns="47837" rIns="95674" bIns="47837" numCol="1" anchor="b" anchorCtr="0" compatLnSpc="1">
            <a:prstTxWarp prst="textNoShape">
              <a:avLst/>
            </a:prstTxWarp>
          </a:bodyPr>
          <a:lstStyle>
            <a:lvl1pPr algn="r" defTabSz="957263" eaLnBrk="1" hangingPunct="1">
              <a:defRPr sz="1300" smtClean="0"/>
            </a:lvl1pPr>
          </a:lstStyle>
          <a:p>
            <a:pPr>
              <a:defRPr/>
            </a:pPr>
            <a:fld id="{B1D33565-028C-CF4E-82E4-9C63F670DA99}"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3" Type="http://schemas.openxmlformats.org/officeDocument/2006/relationships/hyperlink" Target="mailto:office@eval.org" TargetMode="External"/><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7">
            <a:extLst>
              <a:ext uri="{FF2B5EF4-FFF2-40B4-BE49-F238E27FC236}">
                <a16:creationId xmlns:a16="http://schemas.microsoft.com/office/drawing/2014/main" id="{055F55C2-29EF-BC42-9AC4-41E51D7733CD}"/>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7263">
              <a:spcBef>
                <a:spcPct val="30000"/>
              </a:spcBef>
              <a:defRPr sz="1200">
                <a:solidFill>
                  <a:schemeClr val="tx1"/>
                </a:solidFill>
                <a:latin typeface="Arial" panose="020B0604020202020204" pitchFamily="34" charset="0"/>
              </a:defRPr>
            </a:lvl1pPr>
            <a:lvl2pPr marL="742950" indent="-285750" defTabSz="957263">
              <a:spcBef>
                <a:spcPct val="30000"/>
              </a:spcBef>
              <a:defRPr sz="1200">
                <a:solidFill>
                  <a:schemeClr val="tx1"/>
                </a:solidFill>
                <a:latin typeface="Arial" panose="020B0604020202020204" pitchFamily="34" charset="0"/>
              </a:defRPr>
            </a:lvl2pPr>
            <a:lvl3pPr marL="1143000" indent="-228600" defTabSz="957263">
              <a:spcBef>
                <a:spcPct val="30000"/>
              </a:spcBef>
              <a:defRPr sz="1200">
                <a:solidFill>
                  <a:schemeClr val="tx1"/>
                </a:solidFill>
                <a:latin typeface="Arial" panose="020B0604020202020204" pitchFamily="34" charset="0"/>
              </a:defRPr>
            </a:lvl3pPr>
            <a:lvl4pPr marL="1600200" indent="-228600" defTabSz="957263">
              <a:spcBef>
                <a:spcPct val="30000"/>
              </a:spcBef>
              <a:defRPr sz="1200">
                <a:solidFill>
                  <a:schemeClr val="tx1"/>
                </a:solidFill>
                <a:latin typeface="Arial" panose="020B0604020202020204" pitchFamily="34" charset="0"/>
              </a:defRPr>
            </a:lvl4pPr>
            <a:lvl5pPr marL="2057400" indent="-228600" defTabSz="957263">
              <a:spcBef>
                <a:spcPct val="30000"/>
              </a:spcBef>
              <a:defRPr sz="1200">
                <a:solidFill>
                  <a:schemeClr val="tx1"/>
                </a:solidFill>
                <a:latin typeface="Arial" panose="020B0604020202020204" pitchFamily="34" charset="0"/>
              </a:defRPr>
            </a:lvl5pPr>
            <a:lvl6pPr marL="2514600" indent="-228600" defTabSz="957263"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57263"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57263"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57263"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F5E424B6-F7C6-974E-A72B-DCA7E67BF6AD}" type="slidenum">
              <a:rPr lang="en-US" altLang="en-US" sz="1300"/>
              <a:pPr>
                <a:spcBef>
                  <a:spcPct val="0"/>
                </a:spcBef>
              </a:pPr>
              <a:t>1</a:t>
            </a:fld>
            <a:endParaRPr lang="en-US" altLang="en-US" sz="1300"/>
          </a:p>
        </p:txBody>
      </p:sp>
      <p:sp>
        <p:nvSpPr>
          <p:cNvPr id="6146" name="Rectangle 2">
            <a:extLst>
              <a:ext uri="{FF2B5EF4-FFF2-40B4-BE49-F238E27FC236}">
                <a16:creationId xmlns:a16="http://schemas.microsoft.com/office/drawing/2014/main" id="{72D0D7DF-F77F-CC42-A9AF-0D0E05468AE2}"/>
              </a:ext>
            </a:extLst>
          </p:cNvPr>
          <p:cNvSpPr>
            <a:spLocks noGrp="1" noRot="1" noChangeAspect="1" noChangeArrowheads="1" noTextEdit="1"/>
          </p:cNvSpPr>
          <p:nvPr>
            <p:ph type="sldImg"/>
          </p:nvPr>
        </p:nvSpPr>
        <p:spPr>
          <a:xfrm>
            <a:off x="1247775" y="720725"/>
            <a:ext cx="4800600" cy="3600450"/>
          </a:xfrm>
          <a:ln/>
        </p:spPr>
      </p:sp>
      <p:sp>
        <p:nvSpPr>
          <p:cNvPr id="6147" name="Rectangle 3">
            <a:extLst>
              <a:ext uri="{FF2B5EF4-FFF2-40B4-BE49-F238E27FC236}">
                <a16:creationId xmlns:a16="http://schemas.microsoft.com/office/drawing/2014/main" id="{1DCFF877-C5D3-DE43-A854-DA68C488FB5F}"/>
              </a:ext>
            </a:extLst>
          </p:cNvPr>
          <p:cNvSpPr>
            <a:spLocks noGrp="1" noChangeArrowheads="1"/>
          </p:cNvSpPr>
          <p:nvPr>
            <p:ph type="body" idx="1"/>
          </p:nvPr>
        </p:nvSpPr>
        <p:spPr>
          <a:xfrm>
            <a:off x="731838" y="4560888"/>
            <a:ext cx="5851525" cy="5040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lnSpc>
                <a:spcPct val="90000"/>
              </a:lnSpc>
            </a:pPr>
            <a:r>
              <a:rPr lang="en-US" altLang="en-US" dirty="0">
                <a:latin typeface="Arial" panose="020B0604020202020204" pitchFamily="34" charset="0"/>
                <a:cs typeface="Arial" panose="020B0604020202020204" pitchFamily="34" charset="0"/>
              </a:rPr>
              <a:t>The notes for each slide provide, where relevant, </a:t>
            </a:r>
            <a:r>
              <a:rPr lang="en-US" altLang="en-US" b="1" dirty="0">
                <a:latin typeface="Arial" panose="020B0604020202020204" pitchFamily="34" charset="0"/>
                <a:cs typeface="Arial" panose="020B0604020202020204" pitchFamily="34" charset="0"/>
              </a:rPr>
              <a:t>Background</a:t>
            </a:r>
            <a:r>
              <a:rPr lang="en-US" altLang="en-US" dirty="0">
                <a:latin typeface="Arial" panose="020B0604020202020204" pitchFamily="34" charset="0"/>
                <a:cs typeface="Arial" panose="020B0604020202020204" pitchFamily="34" charset="0"/>
              </a:rPr>
              <a:t> information for you as the facilitator, </a:t>
            </a:r>
            <a:r>
              <a:rPr lang="en-US" altLang="en-US" b="1" dirty="0">
                <a:latin typeface="Arial" panose="020B0604020202020204" pitchFamily="34" charset="0"/>
                <a:cs typeface="Arial" panose="020B0604020202020204" pitchFamily="34" charset="0"/>
              </a:rPr>
              <a:t>Talking Points</a:t>
            </a:r>
            <a:r>
              <a:rPr lang="en-US" altLang="en-US" dirty="0">
                <a:latin typeface="Arial" panose="020B0604020202020204" pitchFamily="34" charset="0"/>
                <a:cs typeface="Arial" panose="020B0604020202020204" pitchFamily="34" charset="0"/>
              </a:rPr>
              <a:t> you may use, and </a:t>
            </a:r>
            <a:r>
              <a:rPr lang="en-US" altLang="en-US" b="1" dirty="0">
                <a:latin typeface="Arial" panose="020B0604020202020204" pitchFamily="34" charset="0"/>
                <a:cs typeface="Arial" panose="020B0604020202020204" pitchFamily="34" charset="0"/>
              </a:rPr>
              <a:t>Adaptations </a:t>
            </a:r>
            <a:r>
              <a:rPr lang="en-US" altLang="en-US" dirty="0">
                <a:latin typeface="Arial" panose="020B0604020202020204" pitchFamily="34" charset="0"/>
                <a:cs typeface="Arial" panose="020B0604020202020204" pitchFamily="34" charset="0"/>
              </a:rPr>
              <a:t>you may want to make.</a:t>
            </a:r>
            <a:endParaRPr lang="en-US" altLang="en-US" b="1" dirty="0">
              <a:latin typeface="Arial" panose="020B0604020202020204" pitchFamily="34" charset="0"/>
              <a:cs typeface="Arial" panose="020B0604020202020204" pitchFamily="34" charset="0"/>
            </a:endParaRPr>
          </a:p>
          <a:p>
            <a:pPr eaLnBrk="1" hangingPunct="1">
              <a:lnSpc>
                <a:spcPct val="90000"/>
              </a:lnSpc>
            </a:pPr>
            <a:r>
              <a:rPr lang="en-US" altLang="en-US" b="1" dirty="0">
                <a:latin typeface="Arial" panose="020B0604020202020204" pitchFamily="34" charset="0"/>
                <a:cs typeface="Arial" panose="020B0604020202020204" pitchFamily="34" charset="0"/>
              </a:rPr>
              <a:t>Background:</a:t>
            </a:r>
          </a:p>
          <a:p>
            <a:pPr eaLnBrk="1" hangingPunct="1">
              <a:lnSpc>
                <a:spcPct val="90000"/>
              </a:lnSpc>
              <a:buFontTx/>
              <a:buChar char="•"/>
            </a:pPr>
            <a:r>
              <a:rPr lang="en-US" altLang="en-US" dirty="0">
                <a:latin typeface="Arial" panose="020B0604020202020204" pitchFamily="34" charset="0"/>
                <a:cs typeface="Arial" panose="020B0604020202020204" pitchFamily="34" charset="0"/>
              </a:rPr>
              <a:t>   The purpose of this workshop is to help disseminate the </a:t>
            </a:r>
            <a:r>
              <a:rPr lang="en-US" altLang="en-US" i="1" dirty="0">
                <a:latin typeface="Arial" panose="020B0604020202020204" pitchFamily="34" charset="0"/>
                <a:cs typeface="Arial" panose="020B0604020202020204" pitchFamily="34" charset="0"/>
              </a:rPr>
              <a:t>Guiding Principles for    Evaluators (GP) </a:t>
            </a:r>
            <a:r>
              <a:rPr lang="en-US" altLang="en-US" dirty="0">
                <a:latin typeface="Arial" panose="020B0604020202020204" pitchFamily="34" charset="0"/>
                <a:cs typeface="Arial" panose="020B0604020202020204" pitchFamily="34" charset="0"/>
              </a:rPr>
              <a:t>and to encourage their use to guide the ethical practice of evaluation. The workshop was originally developed by a Professional Development Task Force under the leadership of the former AEA Ethics Committee. It was updated and expanded in 2021.</a:t>
            </a:r>
          </a:p>
          <a:p>
            <a:pPr eaLnBrk="1" hangingPunct="1">
              <a:lnSpc>
                <a:spcPct val="90000"/>
              </a:lnSpc>
              <a:buFontTx/>
              <a:buChar char="•"/>
            </a:pPr>
            <a:r>
              <a:rPr lang="en-US" altLang="en-US" dirty="0">
                <a:latin typeface="Arial" panose="020B0604020202020204" pitchFamily="34" charset="0"/>
                <a:cs typeface="Arial" panose="020B0604020202020204" pitchFamily="34" charset="0"/>
              </a:rPr>
              <a:t>   The workshop provides one way, but </a:t>
            </a:r>
            <a:r>
              <a:rPr lang="en-US" altLang="en-US" i="1" dirty="0">
                <a:latin typeface="Arial" panose="020B0604020202020204" pitchFamily="34" charset="0"/>
                <a:cs typeface="Arial" panose="020B0604020202020204" pitchFamily="34" charset="0"/>
              </a:rPr>
              <a:t>not the only way</a:t>
            </a:r>
            <a:r>
              <a:rPr lang="en-US" altLang="en-US" dirty="0">
                <a:latin typeface="Arial" panose="020B0604020202020204" pitchFamily="34" charset="0"/>
                <a:cs typeface="Arial" panose="020B0604020202020204" pitchFamily="34" charset="0"/>
              </a:rPr>
              <a:t>, to present the </a:t>
            </a:r>
            <a:r>
              <a:rPr lang="en-US" altLang="en-US" i="1" dirty="0">
                <a:latin typeface="Arial" panose="020B0604020202020204" pitchFamily="34" charset="0"/>
                <a:cs typeface="Arial" panose="020B0604020202020204" pitchFamily="34" charset="0"/>
              </a:rPr>
              <a:t>GP</a:t>
            </a:r>
            <a:r>
              <a:rPr lang="en-US" altLang="en-US" dirty="0">
                <a:latin typeface="Arial" panose="020B0604020202020204" pitchFamily="34" charset="0"/>
                <a:cs typeface="Arial" panose="020B0604020202020204" pitchFamily="34" charset="0"/>
              </a:rPr>
              <a:t> in a training situation. We encourage facilitators to adapt the workshop content and materials to the knowledge and experience of your audience members. </a:t>
            </a:r>
          </a:p>
          <a:p>
            <a:pPr eaLnBrk="1" hangingPunct="1">
              <a:lnSpc>
                <a:spcPct val="90000"/>
              </a:lnSpc>
            </a:pPr>
            <a:endParaRPr lang="en-US" altLang="en-US" dirty="0">
              <a:latin typeface="Arial" panose="020B0604020202020204" pitchFamily="34" charset="0"/>
              <a:cs typeface="Arial" panose="020B0604020202020204" pitchFamily="34" charset="0"/>
            </a:endParaRPr>
          </a:p>
          <a:p>
            <a:pPr eaLnBrk="1" hangingPunct="1">
              <a:lnSpc>
                <a:spcPct val="90000"/>
              </a:lnSpc>
            </a:pPr>
            <a:r>
              <a:rPr lang="en-US" altLang="en-US" b="1" dirty="0">
                <a:latin typeface="Arial" panose="020B0604020202020204" pitchFamily="34" charset="0"/>
                <a:cs typeface="Arial" panose="020B0604020202020204" pitchFamily="34" charset="0"/>
              </a:rPr>
              <a:t>Talking Points:</a:t>
            </a:r>
          </a:p>
          <a:p>
            <a:pPr eaLnBrk="1" hangingPunct="1">
              <a:lnSpc>
                <a:spcPct val="90000"/>
              </a:lnSpc>
              <a:buFontTx/>
              <a:buChar char="•"/>
            </a:pPr>
            <a:r>
              <a:rPr lang="en-US" altLang="en-US" dirty="0">
                <a:latin typeface="Arial" panose="020B0604020202020204" pitchFamily="34" charset="0"/>
                <a:cs typeface="Arial" panose="020B0604020202020204" pitchFamily="34" charset="0"/>
              </a:rPr>
              <a:t>   You may want to begin by saying something like, Good evaluation is ethical evaluation. The AEA </a:t>
            </a:r>
            <a:r>
              <a:rPr lang="en-US" altLang="en-US" i="1" dirty="0">
                <a:latin typeface="Arial" panose="020B0604020202020204" pitchFamily="34" charset="0"/>
                <a:cs typeface="Arial" panose="020B0604020202020204" pitchFamily="34" charset="0"/>
              </a:rPr>
              <a:t>Guiding Principles for Evaluators</a:t>
            </a:r>
            <a:r>
              <a:rPr lang="en-US" altLang="en-US" dirty="0">
                <a:latin typeface="Arial" panose="020B0604020202020204" pitchFamily="34" charset="0"/>
                <a:cs typeface="Arial" panose="020B0604020202020204" pitchFamily="34" charset="0"/>
              </a:rPr>
              <a:t> were developed to provide direction for the ethical practice of evaluation.</a:t>
            </a:r>
          </a:p>
          <a:p>
            <a:pPr eaLnBrk="1" hangingPunct="1">
              <a:lnSpc>
                <a:spcPct val="90000"/>
              </a:lnSpc>
              <a:buFontTx/>
              <a:buChar char="•"/>
            </a:pPr>
            <a:r>
              <a:rPr lang="en-US" altLang="en-US" dirty="0">
                <a:latin typeface="Arial" panose="020B0604020202020204" pitchFamily="34" charset="0"/>
                <a:cs typeface="Arial" panose="020B0604020202020204" pitchFamily="34" charset="0"/>
              </a:rPr>
              <a:t>   You may want to get an idea of the evaluation background and knowledge of the </a:t>
            </a:r>
            <a:r>
              <a:rPr lang="en-US" altLang="en-US" i="1" dirty="0">
                <a:latin typeface="Arial" panose="020B0604020202020204" pitchFamily="34" charset="0"/>
                <a:cs typeface="Arial" panose="020B0604020202020204" pitchFamily="34" charset="0"/>
              </a:rPr>
              <a:t>GP </a:t>
            </a:r>
            <a:r>
              <a:rPr lang="en-US" altLang="en-US" dirty="0">
                <a:latin typeface="Arial" panose="020B0604020202020204" pitchFamily="34" charset="0"/>
                <a:cs typeface="Arial" panose="020B0604020202020204" pitchFamily="34" charset="0"/>
              </a:rPr>
              <a:t>of your participants if you don’t know it already. </a:t>
            </a:r>
          </a:p>
          <a:p>
            <a:pPr eaLnBrk="1" hangingPunct="1">
              <a:lnSpc>
                <a:spcPct val="90000"/>
              </a:lnSpc>
            </a:pPr>
            <a:endParaRPr lang="en-US" altLang="en-US" dirty="0">
              <a:latin typeface="Arial" panose="020B0604020202020204" pitchFamily="34" charset="0"/>
              <a:cs typeface="Arial" panose="020B0604020202020204" pitchFamily="34" charset="0"/>
            </a:endParaRPr>
          </a:p>
          <a:p>
            <a:pPr eaLnBrk="1" hangingPunct="1">
              <a:lnSpc>
                <a:spcPct val="90000"/>
              </a:lnSpc>
            </a:pPr>
            <a:r>
              <a:rPr lang="en-US" altLang="en-US" b="1" dirty="0">
                <a:latin typeface="Arial" panose="020B0604020202020204" pitchFamily="34" charset="0"/>
                <a:cs typeface="Arial" panose="020B0604020202020204" pitchFamily="34" charset="0"/>
              </a:rPr>
              <a:t>Adaptation:  </a:t>
            </a:r>
          </a:p>
          <a:p>
            <a:pPr eaLnBrk="1" hangingPunct="1">
              <a:lnSpc>
                <a:spcPct val="90000"/>
              </a:lnSpc>
              <a:buFontTx/>
              <a:buChar char="•"/>
            </a:pPr>
            <a:r>
              <a:rPr lang="en-US" altLang="en-US" dirty="0">
                <a:latin typeface="Arial" panose="020B0604020202020204" pitchFamily="34" charset="0"/>
                <a:cs typeface="Arial" panose="020B0604020202020204" pitchFamily="34" charset="0"/>
              </a:rPr>
              <a:t>   You will want to adapt the information provided throughout your presentation based on the amount of time available and the experience level of your participants. </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7">
            <a:extLst>
              <a:ext uri="{FF2B5EF4-FFF2-40B4-BE49-F238E27FC236}">
                <a16:creationId xmlns:a16="http://schemas.microsoft.com/office/drawing/2014/main" id="{BE013368-5962-4C49-B746-D3B0EFC03FC3}"/>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7263">
              <a:spcBef>
                <a:spcPct val="30000"/>
              </a:spcBef>
              <a:defRPr sz="1200">
                <a:solidFill>
                  <a:schemeClr val="tx1"/>
                </a:solidFill>
                <a:latin typeface="Arial" panose="020B0604020202020204" pitchFamily="34" charset="0"/>
              </a:defRPr>
            </a:lvl1pPr>
            <a:lvl2pPr marL="742950" indent="-285750" defTabSz="957263">
              <a:spcBef>
                <a:spcPct val="30000"/>
              </a:spcBef>
              <a:defRPr sz="1200">
                <a:solidFill>
                  <a:schemeClr val="tx1"/>
                </a:solidFill>
                <a:latin typeface="Arial" panose="020B0604020202020204" pitchFamily="34" charset="0"/>
              </a:defRPr>
            </a:lvl2pPr>
            <a:lvl3pPr marL="1143000" indent="-228600" defTabSz="957263">
              <a:spcBef>
                <a:spcPct val="30000"/>
              </a:spcBef>
              <a:defRPr sz="1200">
                <a:solidFill>
                  <a:schemeClr val="tx1"/>
                </a:solidFill>
                <a:latin typeface="Arial" panose="020B0604020202020204" pitchFamily="34" charset="0"/>
              </a:defRPr>
            </a:lvl3pPr>
            <a:lvl4pPr marL="1600200" indent="-228600" defTabSz="957263">
              <a:spcBef>
                <a:spcPct val="30000"/>
              </a:spcBef>
              <a:defRPr sz="1200">
                <a:solidFill>
                  <a:schemeClr val="tx1"/>
                </a:solidFill>
                <a:latin typeface="Arial" panose="020B0604020202020204" pitchFamily="34" charset="0"/>
              </a:defRPr>
            </a:lvl4pPr>
            <a:lvl5pPr marL="2057400" indent="-228600" defTabSz="957263">
              <a:spcBef>
                <a:spcPct val="30000"/>
              </a:spcBef>
              <a:defRPr sz="1200">
                <a:solidFill>
                  <a:schemeClr val="tx1"/>
                </a:solidFill>
                <a:latin typeface="Arial" panose="020B0604020202020204" pitchFamily="34" charset="0"/>
              </a:defRPr>
            </a:lvl5pPr>
            <a:lvl6pPr marL="2514600" indent="-228600" defTabSz="957263"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57263"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57263"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57263"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FEE72A68-692F-DE43-9B86-57602FFD42DF}" type="slidenum">
              <a:rPr lang="en-US" altLang="en-US" sz="1300"/>
              <a:pPr>
                <a:spcBef>
                  <a:spcPct val="0"/>
                </a:spcBef>
              </a:pPr>
              <a:t>10</a:t>
            </a:fld>
            <a:endParaRPr lang="en-US" altLang="en-US" sz="1300"/>
          </a:p>
        </p:txBody>
      </p:sp>
      <p:sp>
        <p:nvSpPr>
          <p:cNvPr id="24578" name="Rectangle 2">
            <a:extLst>
              <a:ext uri="{FF2B5EF4-FFF2-40B4-BE49-F238E27FC236}">
                <a16:creationId xmlns:a16="http://schemas.microsoft.com/office/drawing/2014/main" id="{47101FD2-53AC-684B-871E-46AE4831B377}"/>
              </a:ext>
            </a:extLst>
          </p:cNvPr>
          <p:cNvSpPr>
            <a:spLocks noGrp="1" noRot="1" noChangeAspect="1" noChangeArrowheads="1" noTextEdit="1"/>
          </p:cNvSpPr>
          <p:nvPr>
            <p:ph type="sldImg"/>
          </p:nvPr>
        </p:nvSpPr>
        <p:spPr>
          <a:ln/>
        </p:spPr>
      </p:sp>
      <p:sp>
        <p:nvSpPr>
          <p:cNvPr id="24579" name="Rectangle 3">
            <a:extLst>
              <a:ext uri="{FF2B5EF4-FFF2-40B4-BE49-F238E27FC236}">
                <a16:creationId xmlns:a16="http://schemas.microsoft.com/office/drawing/2014/main" id="{D32AA293-1297-A44B-88E5-BF3F28EA8543}"/>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lnSpc>
                <a:spcPct val="90000"/>
              </a:lnSpc>
            </a:pPr>
            <a:r>
              <a:rPr lang="en-US" altLang="en-US" b="1" dirty="0">
                <a:latin typeface="Arial" panose="020B0604020202020204" pitchFamily="34" charset="0"/>
              </a:rPr>
              <a:t>Talking Points:</a:t>
            </a:r>
          </a:p>
          <a:p>
            <a:pPr eaLnBrk="1" hangingPunct="1">
              <a:lnSpc>
                <a:spcPct val="90000"/>
              </a:lnSpc>
              <a:buFontTx/>
              <a:buChar char="•"/>
            </a:pPr>
            <a:r>
              <a:rPr lang="en-US" altLang="en-US" dirty="0">
                <a:latin typeface="Arial" panose="020B0604020202020204" pitchFamily="34" charset="0"/>
              </a:rPr>
              <a:t>  Some evaluators consider the last principle the most difficult and challenging.</a:t>
            </a:r>
          </a:p>
          <a:p>
            <a:pPr eaLnBrk="1" hangingPunct="1">
              <a:lnSpc>
                <a:spcPct val="90000"/>
              </a:lnSpc>
              <a:buFontTx/>
              <a:buChar char="•"/>
            </a:pPr>
            <a:r>
              <a:rPr lang="en-US" altLang="en-US" dirty="0">
                <a:latin typeface="Arial" panose="020B0604020202020204" pitchFamily="34" charset="0"/>
              </a:rPr>
              <a:t>  This </a:t>
            </a:r>
            <a:r>
              <a:rPr lang="en-US" altLang="en-US" i="1" dirty="0">
                <a:latin typeface="Arial" panose="020B0604020202020204" pitchFamily="34" charset="0"/>
              </a:rPr>
              <a:t>GP</a:t>
            </a:r>
            <a:r>
              <a:rPr lang="en-US" altLang="en-US" dirty="0">
                <a:latin typeface="Arial" panose="020B0604020202020204" pitchFamily="34" charset="0"/>
              </a:rPr>
              <a:t> suggests that there is a common good that transcends client and stakeholder interests, although this common good and how it can be served are not defined or specified. </a:t>
            </a:r>
          </a:p>
          <a:p>
            <a:pPr eaLnBrk="1" hangingPunct="1">
              <a:lnSpc>
                <a:spcPct val="90000"/>
              </a:lnSpc>
              <a:buFontTx/>
              <a:buChar char="•"/>
            </a:pPr>
            <a:r>
              <a:rPr lang="en-US" altLang="en-US" dirty="0">
                <a:latin typeface="Arial" panose="020B0604020202020204" pitchFamily="34" charset="0"/>
              </a:rPr>
              <a:t>  It suggests that evaluators should serve the interests not only of the evaluation’s sponsor but of the larger society, and of various groups within society.</a:t>
            </a:r>
          </a:p>
          <a:p>
            <a:pPr eaLnBrk="1" hangingPunct="1">
              <a:lnSpc>
                <a:spcPct val="90000"/>
              </a:lnSpc>
              <a:buFontTx/>
              <a:buChar char="•"/>
            </a:pPr>
            <a:r>
              <a:rPr lang="en-US" altLang="en-US" dirty="0">
                <a:latin typeface="Arial" panose="020B0604020202020204" pitchFamily="34" charset="0"/>
              </a:rPr>
              <a:t>  Also, this principle recognizes that there are many diverse interests and values at play in every evaluation. It places responsibility upon the evaluator to be sure the interests of those relevant to the evaluation context are included.</a:t>
            </a:r>
          </a:p>
          <a:p>
            <a:pPr lvl="1" eaLnBrk="1" hangingPunct="1">
              <a:lnSpc>
                <a:spcPct val="90000"/>
              </a:lnSpc>
            </a:pPr>
            <a:r>
              <a:rPr lang="en-US" altLang="en-US" dirty="0">
                <a:latin typeface="Arial" panose="020B0604020202020204" pitchFamily="34" charset="0"/>
              </a:rPr>
              <a:t>-   Some contend that it places additional responsibility upon the evaluator to be concerned about the interests </a:t>
            </a:r>
            <a:r>
              <a:rPr lang="en-US" altLang="en-US" u="sng" dirty="0">
                <a:latin typeface="Arial" panose="020B0604020202020204" pitchFamily="34" charset="0"/>
              </a:rPr>
              <a:t>not represented,</a:t>
            </a:r>
            <a:r>
              <a:rPr lang="en-US" altLang="en-US" dirty="0">
                <a:latin typeface="Arial" panose="020B0604020202020204" pitchFamily="34" charset="0"/>
              </a:rPr>
              <a:t> as well.</a:t>
            </a:r>
          </a:p>
          <a:p>
            <a:pPr eaLnBrk="1" hangingPunct="1">
              <a:lnSpc>
                <a:spcPct val="90000"/>
              </a:lnSpc>
              <a:buFontTx/>
              <a:buChar char="•"/>
            </a:pPr>
            <a:r>
              <a:rPr lang="en-US" altLang="en-US" dirty="0">
                <a:latin typeface="Arial" panose="020B0604020202020204" pitchFamily="34" charset="0"/>
              </a:rPr>
              <a:t>  What are some ways in which evaluators articulate and take into account the diversity of general and public interests and values?</a:t>
            </a:r>
          </a:p>
          <a:p>
            <a:pPr lvl="1" eaLnBrk="1" hangingPunct="1">
              <a:lnSpc>
                <a:spcPct val="90000"/>
              </a:lnSpc>
            </a:pPr>
            <a:r>
              <a:rPr lang="en-US" altLang="en-US" dirty="0">
                <a:latin typeface="Arial" panose="020B0604020202020204" pitchFamily="34" charset="0"/>
              </a:rPr>
              <a:t>-   Each of the bullet points on the slide offers some ways.</a:t>
            </a:r>
          </a:p>
          <a:p>
            <a:pPr eaLnBrk="1" hangingPunct="1">
              <a:lnSpc>
                <a:spcPct val="90000"/>
              </a:lnSpc>
              <a:buFontTx/>
              <a:buChar char="•"/>
            </a:pPr>
            <a:r>
              <a:rPr lang="en-US" altLang="en-US" dirty="0">
                <a:latin typeface="Arial" panose="020B0604020202020204" pitchFamily="34" charset="0"/>
              </a:rPr>
              <a:t>  How can evaluators maintain a balance between the needs and interests of the client and other stakeholders?</a:t>
            </a:r>
          </a:p>
          <a:p>
            <a:pPr eaLnBrk="1" hangingPunct="1">
              <a:lnSpc>
                <a:spcPct val="90000"/>
              </a:lnSpc>
              <a:buFontTx/>
              <a:buChar char="•"/>
            </a:pPr>
            <a:r>
              <a:rPr lang="en-US" altLang="en-US" dirty="0">
                <a:latin typeface="Arial" panose="020B0604020202020204" pitchFamily="34" charset="0"/>
              </a:rPr>
              <a:t>  How does taking into account the common good apply to the dissemination of both positive and negative evaluation findings?</a:t>
            </a:r>
          </a:p>
          <a:p>
            <a:pPr eaLnBrk="1" hangingPunct="1">
              <a:lnSpc>
                <a:spcPct val="90000"/>
              </a:lnSpc>
            </a:pPr>
            <a:endParaRPr lang="en-US" altLang="en-US" dirty="0">
              <a:latin typeface="Arial" panose="020B0604020202020204" pitchFamily="34" charset="0"/>
            </a:endParaRPr>
          </a:p>
          <a:p>
            <a:pPr eaLnBrk="1" hangingPunct="1">
              <a:lnSpc>
                <a:spcPct val="90000"/>
              </a:lnSpc>
            </a:pPr>
            <a:r>
              <a:rPr lang="en-US" altLang="en-US" dirty="0">
                <a:latin typeface="Arial" panose="020B0604020202020204" pitchFamily="34" charset="0"/>
              </a:rPr>
              <a:t> </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7">
            <a:extLst>
              <a:ext uri="{FF2B5EF4-FFF2-40B4-BE49-F238E27FC236}">
                <a16:creationId xmlns:a16="http://schemas.microsoft.com/office/drawing/2014/main" id="{155DC6E0-18DE-1948-9697-3680F6AB7A16}"/>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7263">
              <a:spcBef>
                <a:spcPct val="30000"/>
              </a:spcBef>
              <a:defRPr sz="1200">
                <a:solidFill>
                  <a:schemeClr val="tx1"/>
                </a:solidFill>
                <a:latin typeface="Arial" panose="020B0604020202020204" pitchFamily="34" charset="0"/>
              </a:defRPr>
            </a:lvl1pPr>
            <a:lvl2pPr marL="742950" indent="-285750" defTabSz="957263">
              <a:spcBef>
                <a:spcPct val="30000"/>
              </a:spcBef>
              <a:defRPr sz="1200">
                <a:solidFill>
                  <a:schemeClr val="tx1"/>
                </a:solidFill>
                <a:latin typeface="Arial" panose="020B0604020202020204" pitchFamily="34" charset="0"/>
              </a:defRPr>
            </a:lvl2pPr>
            <a:lvl3pPr marL="1143000" indent="-228600" defTabSz="957263">
              <a:spcBef>
                <a:spcPct val="30000"/>
              </a:spcBef>
              <a:defRPr sz="1200">
                <a:solidFill>
                  <a:schemeClr val="tx1"/>
                </a:solidFill>
                <a:latin typeface="Arial" panose="020B0604020202020204" pitchFamily="34" charset="0"/>
              </a:defRPr>
            </a:lvl3pPr>
            <a:lvl4pPr marL="1600200" indent="-228600" defTabSz="957263">
              <a:spcBef>
                <a:spcPct val="30000"/>
              </a:spcBef>
              <a:defRPr sz="1200">
                <a:solidFill>
                  <a:schemeClr val="tx1"/>
                </a:solidFill>
                <a:latin typeface="Arial" panose="020B0604020202020204" pitchFamily="34" charset="0"/>
              </a:defRPr>
            </a:lvl4pPr>
            <a:lvl5pPr marL="2057400" indent="-228600" defTabSz="957263">
              <a:spcBef>
                <a:spcPct val="30000"/>
              </a:spcBef>
              <a:defRPr sz="1200">
                <a:solidFill>
                  <a:schemeClr val="tx1"/>
                </a:solidFill>
                <a:latin typeface="Arial" panose="020B0604020202020204" pitchFamily="34" charset="0"/>
              </a:defRPr>
            </a:lvl5pPr>
            <a:lvl6pPr marL="2514600" indent="-228600" defTabSz="957263"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57263"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57263"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57263"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A25BC19C-7371-5642-8124-0C4733E66990}" type="slidenum">
              <a:rPr lang="en-US" altLang="en-US" sz="1300"/>
              <a:pPr>
                <a:spcBef>
                  <a:spcPct val="0"/>
                </a:spcBef>
              </a:pPr>
              <a:t>11</a:t>
            </a:fld>
            <a:endParaRPr lang="en-US" altLang="en-US" sz="1300"/>
          </a:p>
        </p:txBody>
      </p:sp>
      <p:sp>
        <p:nvSpPr>
          <p:cNvPr id="26626" name="Rectangle 2">
            <a:extLst>
              <a:ext uri="{FF2B5EF4-FFF2-40B4-BE49-F238E27FC236}">
                <a16:creationId xmlns:a16="http://schemas.microsoft.com/office/drawing/2014/main" id="{1413965F-F7E5-BA4E-BD22-0EFD02B07B5A}"/>
              </a:ext>
            </a:extLst>
          </p:cNvPr>
          <p:cNvSpPr>
            <a:spLocks noGrp="1" noRot="1" noChangeAspect="1" noChangeArrowheads="1" noTextEdit="1"/>
          </p:cNvSpPr>
          <p:nvPr>
            <p:ph type="sldImg"/>
          </p:nvPr>
        </p:nvSpPr>
        <p:spPr>
          <a:ln/>
        </p:spPr>
      </p:sp>
      <p:sp>
        <p:nvSpPr>
          <p:cNvPr id="26627" name="Rectangle 3">
            <a:extLst>
              <a:ext uri="{FF2B5EF4-FFF2-40B4-BE49-F238E27FC236}">
                <a16:creationId xmlns:a16="http://schemas.microsoft.com/office/drawing/2014/main" id="{F9FD551A-2F56-7C4F-B9F7-DA9546715C16}"/>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b="1">
                <a:latin typeface="Arial" panose="020B0604020202020204" pitchFamily="34" charset="0"/>
              </a:rPr>
              <a:t>Talking Points:</a:t>
            </a:r>
          </a:p>
          <a:p>
            <a:pPr eaLnBrk="1" hangingPunct="1"/>
            <a:r>
              <a:rPr lang="en-US" altLang="en-US">
                <a:latin typeface="Arial" panose="020B0604020202020204" pitchFamily="34" charset="0"/>
              </a:rPr>
              <a:t>-   The case studies were developed from actual evaluation cases that were adapted and shortened for these purposes. While the cases include some information about all phases of the evaluations, because of space constraints, they do not describe all aspects of the evaluations.</a:t>
            </a:r>
          </a:p>
          <a:p>
            <a:pPr eaLnBrk="1" hangingPunct="1">
              <a:buFontTx/>
              <a:buChar char="-"/>
            </a:pPr>
            <a:endParaRPr lang="en-US" altLang="en-US">
              <a:latin typeface="Arial" panose="020B0604020202020204" pitchFamily="34" charset="0"/>
            </a:endParaRPr>
          </a:p>
          <a:p>
            <a:pPr eaLnBrk="1" hangingPunct="1">
              <a:buFontTx/>
              <a:buChar char="-"/>
            </a:pPr>
            <a:r>
              <a:rPr lang="en-US" altLang="en-US">
                <a:latin typeface="Arial" panose="020B0604020202020204" pitchFamily="34" charset="0"/>
              </a:rPr>
              <a:t>  The purpose of this exercise is not to critique the evaluation methods and procedures used, as is the inclination of evaluators. Rather, we want you to reflect on how the </a:t>
            </a:r>
            <a:r>
              <a:rPr lang="en-US" altLang="en-US" i="1">
                <a:latin typeface="Arial" panose="020B0604020202020204" pitchFamily="34" charset="0"/>
              </a:rPr>
              <a:t>GP</a:t>
            </a:r>
            <a:r>
              <a:rPr lang="en-US" altLang="en-US">
                <a:latin typeface="Arial" panose="020B0604020202020204" pitchFamily="34" charset="0"/>
              </a:rPr>
              <a:t> provide guidance for the evaluator’s decisions and actions, and what the evaluator might have done differently to follow the </a:t>
            </a:r>
            <a:r>
              <a:rPr lang="en-US" altLang="en-US" i="1">
                <a:latin typeface="Arial" panose="020B0604020202020204" pitchFamily="34" charset="0"/>
              </a:rPr>
              <a:t>Guiding Principles</a:t>
            </a:r>
            <a:r>
              <a:rPr lang="en-US" altLang="en-US">
                <a:latin typeface="Arial" panose="020B0604020202020204" pitchFamily="34" charset="0"/>
              </a:rPr>
              <a:t>.</a:t>
            </a:r>
          </a:p>
          <a:p>
            <a:pPr eaLnBrk="1" hangingPunct="1">
              <a:buFontTx/>
              <a:buChar char="-"/>
            </a:pPr>
            <a:endParaRPr lang="en-US" altLang="en-US">
              <a:latin typeface="Arial" panose="020B0604020202020204" pitchFamily="34" charset="0"/>
            </a:endParaRPr>
          </a:p>
          <a:p>
            <a:pPr eaLnBrk="1" hangingPunct="1">
              <a:buFontTx/>
              <a:buChar char="-"/>
            </a:pPr>
            <a:r>
              <a:rPr lang="en-US" altLang="en-US">
                <a:latin typeface="Arial" panose="020B0604020202020204" pitchFamily="34" charset="0"/>
              </a:rPr>
              <a:t>  Because all the details cannot be provided,</a:t>
            </a:r>
            <a:r>
              <a:rPr lang="en-US" altLang="en-US">
                <a:solidFill>
                  <a:srgbClr val="0000FF"/>
                </a:solidFill>
                <a:latin typeface="Arial" panose="020B0604020202020204" pitchFamily="34" charset="0"/>
              </a:rPr>
              <a:t> </a:t>
            </a:r>
            <a:r>
              <a:rPr lang="en-US" altLang="en-US">
                <a:latin typeface="Arial" panose="020B0604020202020204" pitchFamily="34" charset="0"/>
              </a:rPr>
              <a:t>we encourage you to think where you might give the evaluator the benefit of the doubt in the cases and where you might be more critical.</a:t>
            </a:r>
          </a:p>
          <a:p>
            <a:pPr eaLnBrk="1" hangingPunct="1"/>
            <a:endParaRPr lang="en-US" altLang="en-US">
              <a:latin typeface="Arial" panose="020B0604020202020204" pitchFamily="34" charset="0"/>
            </a:endParaRPr>
          </a:p>
          <a:p>
            <a:pPr eaLnBrk="1" hangingPunct="1">
              <a:buFontTx/>
              <a:buChar char="-"/>
            </a:pPr>
            <a:r>
              <a:rPr lang="en-US" altLang="en-US">
                <a:latin typeface="Arial" panose="020B0604020202020204" pitchFamily="34" charset="0"/>
              </a:rPr>
              <a:t>  Because multiple case studies are available, the presenter needs to decide whether to use one or more cases and how to adapt the small group work accordingly for slides 12-15.</a:t>
            </a:r>
          </a:p>
          <a:p>
            <a:pPr eaLnBrk="1" hangingPunct="1">
              <a:buFontTx/>
              <a:buChar char="-"/>
            </a:pPr>
            <a:endParaRPr lang="en-US" altLang="en-US">
              <a:latin typeface="Arial" panose="020B0604020202020204" pitchFamily="34" charset="0"/>
            </a:endParaRPr>
          </a:p>
          <a:p>
            <a:pPr eaLnBrk="1" hangingPunct="1"/>
            <a:endParaRPr lang="en-US" altLang="en-US">
              <a:latin typeface="Arial" panose="020B0604020202020204"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7">
            <a:extLst>
              <a:ext uri="{FF2B5EF4-FFF2-40B4-BE49-F238E27FC236}">
                <a16:creationId xmlns:a16="http://schemas.microsoft.com/office/drawing/2014/main" id="{F95AF261-A363-EE47-A566-72CEAD16C940}"/>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7263">
              <a:spcBef>
                <a:spcPct val="30000"/>
              </a:spcBef>
              <a:defRPr sz="1200">
                <a:solidFill>
                  <a:schemeClr val="tx1"/>
                </a:solidFill>
                <a:latin typeface="Arial" panose="020B0604020202020204" pitchFamily="34" charset="0"/>
              </a:defRPr>
            </a:lvl1pPr>
            <a:lvl2pPr marL="742950" indent="-285750" defTabSz="957263">
              <a:spcBef>
                <a:spcPct val="30000"/>
              </a:spcBef>
              <a:defRPr sz="1200">
                <a:solidFill>
                  <a:schemeClr val="tx1"/>
                </a:solidFill>
                <a:latin typeface="Arial" panose="020B0604020202020204" pitchFamily="34" charset="0"/>
              </a:defRPr>
            </a:lvl2pPr>
            <a:lvl3pPr marL="1143000" indent="-228600" defTabSz="957263">
              <a:spcBef>
                <a:spcPct val="30000"/>
              </a:spcBef>
              <a:defRPr sz="1200">
                <a:solidFill>
                  <a:schemeClr val="tx1"/>
                </a:solidFill>
                <a:latin typeface="Arial" panose="020B0604020202020204" pitchFamily="34" charset="0"/>
              </a:defRPr>
            </a:lvl3pPr>
            <a:lvl4pPr marL="1600200" indent="-228600" defTabSz="957263">
              <a:spcBef>
                <a:spcPct val="30000"/>
              </a:spcBef>
              <a:defRPr sz="1200">
                <a:solidFill>
                  <a:schemeClr val="tx1"/>
                </a:solidFill>
                <a:latin typeface="Arial" panose="020B0604020202020204" pitchFamily="34" charset="0"/>
              </a:defRPr>
            </a:lvl4pPr>
            <a:lvl5pPr marL="2057400" indent="-228600" defTabSz="957263">
              <a:spcBef>
                <a:spcPct val="30000"/>
              </a:spcBef>
              <a:defRPr sz="1200">
                <a:solidFill>
                  <a:schemeClr val="tx1"/>
                </a:solidFill>
                <a:latin typeface="Arial" panose="020B0604020202020204" pitchFamily="34" charset="0"/>
              </a:defRPr>
            </a:lvl5pPr>
            <a:lvl6pPr marL="2514600" indent="-228600" defTabSz="957263"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57263"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57263"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57263"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B9E41377-D59F-0E49-A835-A31008AAC12F}" type="slidenum">
              <a:rPr lang="en-US" altLang="en-US" sz="1300"/>
              <a:pPr>
                <a:spcBef>
                  <a:spcPct val="0"/>
                </a:spcBef>
              </a:pPr>
              <a:t>12</a:t>
            </a:fld>
            <a:endParaRPr lang="en-US" altLang="en-US" sz="1300"/>
          </a:p>
        </p:txBody>
      </p:sp>
      <p:sp>
        <p:nvSpPr>
          <p:cNvPr id="28674" name="Rectangle 2">
            <a:extLst>
              <a:ext uri="{FF2B5EF4-FFF2-40B4-BE49-F238E27FC236}">
                <a16:creationId xmlns:a16="http://schemas.microsoft.com/office/drawing/2014/main" id="{CA0EB42E-D67B-3448-9091-BF707A1FDE03}"/>
              </a:ext>
            </a:extLst>
          </p:cNvPr>
          <p:cNvSpPr>
            <a:spLocks noGrp="1" noRot="1" noChangeAspect="1" noChangeArrowheads="1" noTextEdit="1"/>
          </p:cNvSpPr>
          <p:nvPr>
            <p:ph type="sldImg"/>
          </p:nvPr>
        </p:nvSpPr>
        <p:spPr>
          <a:ln/>
        </p:spPr>
      </p:sp>
      <p:sp>
        <p:nvSpPr>
          <p:cNvPr id="28675" name="Rectangle 3">
            <a:extLst>
              <a:ext uri="{FF2B5EF4-FFF2-40B4-BE49-F238E27FC236}">
                <a16:creationId xmlns:a16="http://schemas.microsoft.com/office/drawing/2014/main" id="{03679C35-D6D2-4446-AF0C-BFA7E0F094A3}"/>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b="1">
                <a:latin typeface="Arial" panose="020B0604020202020204" pitchFamily="34" charset="0"/>
              </a:rPr>
              <a:t>Background:</a:t>
            </a:r>
          </a:p>
          <a:p>
            <a:pPr eaLnBrk="1" hangingPunct="1">
              <a:buFontTx/>
              <a:buChar char="-"/>
            </a:pPr>
            <a:r>
              <a:rPr lang="en-US" altLang="en-US" b="1">
                <a:latin typeface="Arial" panose="020B0604020202020204" pitchFamily="34" charset="0"/>
              </a:rPr>
              <a:t>   </a:t>
            </a:r>
            <a:r>
              <a:rPr lang="en-US" altLang="en-US">
                <a:latin typeface="Arial" panose="020B0604020202020204" pitchFamily="34" charset="0"/>
              </a:rPr>
              <a:t>At this point, you should ask your participants to break into small groups, ideally with not more than 5 or 6 people. Each group should have a flip chart or other means of taking group notes and should agree on who in the group will be the recorder. They should also nominate someone to be the group’s spokesperson to later report out to the large group.</a:t>
            </a:r>
          </a:p>
          <a:p>
            <a:pPr eaLnBrk="1" hangingPunct="1">
              <a:buFontTx/>
              <a:buChar char="-"/>
            </a:pPr>
            <a:r>
              <a:rPr lang="en-US" altLang="en-US">
                <a:latin typeface="Arial" panose="020B0604020202020204" pitchFamily="34" charset="0"/>
              </a:rPr>
              <a:t>   It is desirable to distribute the long form of the </a:t>
            </a:r>
            <a:r>
              <a:rPr lang="en-US" altLang="en-US" i="1">
                <a:latin typeface="Arial" panose="020B0604020202020204" pitchFamily="34" charset="0"/>
              </a:rPr>
              <a:t>GP</a:t>
            </a:r>
            <a:r>
              <a:rPr lang="en-US" altLang="en-US">
                <a:latin typeface="Arial" panose="020B0604020202020204" pitchFamily="34" charset="0"/>
              </a:rPr>
              <a:t> and case study(ies) in advance so the participants can read them before the workshop. If not, you need to allow 5 or more minutes for them to read their group’s case study now.  Encourage the participants to use the </a:t>
            </a:r>
            <a:r>
              <a:rPr lang="en-US" altLang="en-US" i="1">
                <a:latin typeface="Arial" panose="020B0604020202020204" pitchFamily="34" charset="0"/>
              </a:rPr>
              <a:t>GP</a:t>
            </a:r>
            <a:r>
              <a:rPr lang="en-US" altLang="en-US">
                <a:latin typeface="Arial" panose="020B0604020202020204" pitchFamily="34" charset="0"/>
              </a:rPr>
              <a:t> brochure as they complete their individual Work Sheets. </a:t>
            </a:r>
          </a:p>
          <a:p>
            <a:pPr eaLnBrk="1" hangingPunct="1">
              <a:buFontTx/>
              <a:buChar char="-"/>
            </a:pPr>
            <a:r>
              <a:rPr lang="en-US" altLang="en-US">
                <a:latin typeface="Arial" panose="020B0604020202020204" pitchFamily="34" charset="0"/>
              </a:rPr>
              <a:t>   Groups should be encouraged to give enough time to this individual work so that participants can thoroughly read the case and think about their own questions and issues before sharing them in the small group setting. </a:t>
            </a:r>
          </a:p>
          <a:p>
            <a:pPr eaLnBrk="1" hangingPunct="1">
              <a:buFontTx/>
              <a:buChar char="-"/>
            </a:pPr>
            <a:r>
              <a:rPr lang="en-US" altLang="en-US">
                <a:latin typeface="Arial" panose="020B0604020202020204" pitchFamily="34" charset="0"/>
              </a:rPr>
              <a:t>  See the sample Completed Work Sheets, in your packet, for the types of issues that may come up and the kind of information that participants may jot down during the individual working time. The completed work sheets are for your information in planning the presentation and discussion. In addition, they offer examples of probing questions that you may later use to bring the discussion to a deeper level. (You may want to distribute copies of these </a:t>
            </a:r>
            <a:r>
              <a:rPr lang="en-US" altLang="en-US" u="sng">
                <a:latin typeface="Arial" panose="020B0604020202020204" pitchFamily="34" charset="0"/>
              </a:rPr>
              <a:t>after</a:t>
            </a:r>
            <a:r>
              <a:rPr lang="en-US" altLang="en-US">
                <a:latin typeface="Arial" panose="020B0604020202020204" pitchFamily="34" charset="0"/>
              </a:rPr>
              <a:t> the large group discussion as a pedagogical tool because participants sometimes want additional information.)</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7">
            <a:extLst>
              <a:ext uri="{FF2B5EF4-FFF2-40B4-BE49-F238E27FC236}">
                <a16:creationId xmlns:a16="http://schemas.microsoft.com/office/drawing/2014/main" id="{D6D4E7A0-3C5D-9846-9AC1-25A1DFC0D78B}"/>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7263">
              <a:spcBef>
                <a:spcPct val="30000"/>
              </a:spcBef>
              <a:defRPr sz="1200">
                <a:solidFill>
                  <a:schemeClr val="tx1"/>
                </a:solidFill>
                <a:latin typeface="Arial" panose="020B0604020202020204" pitchFamily="34" charset="0"/>
              </a:defRPr>
            </a:lvl1pPr>
            <a:lvl2pPr marL="742950" indent="-285750" defTabSz="957263">
              <a:spcBef>
                <a:spcPct val="30000"/>
              </a:spcBef>
              <a:defRPr sz="1200">
                <a:solidFill>
                  <a:schemeClr val="tx1"/>
                </a:solidFill>
                <a:latin typeface="Arial" panose="020B0604020202020204" pitchFamily="34" charset="0"/>
              </a:defRPr>
            </a:lvl2pPr>
            <a:lvl3pPr marL="1143000" indent="-228600" defTabSz="957263">
              <a:spcBef>
                <a:spcPct val="30000"/>
              </a:spcBef>
              <a:defRPr sz="1200">
                <a:solidFill>
                  <a:schemeClr val="tx1"/>
                </a:solidFill>
                <a:latin typeface="Arial" panose="020B0604020202020204" pitchFamily="34" charset="0"/>
              </a:defRPr>
            </a:lvl3pPr>
            <a:lvl4pPr marL="1600200" indent="-228600" defTabSz="957263">
              <a:spcBef>
                <a:spcPct val="30000"/>
              </a:spcBef>
              <a:defRPr sz="1200">
                <a:solidFill>
                  <a:schemeClr val="tx1"/>
                </a:solidFill>
                <a:latin typeface="Arial" panose="020B0604020202020204" pitchFamily="34" charset="0"/>
              </a:defRPr>
            </a:lvl4pPr>
            <a:lvl5pPr marL="2057400" indent="-228600" defTabSz="957263">
              <a:spcBef>
                <a:spcPct val="30000"/>
              </a:spcBef>
              <a:defRPr sz="1200">
                <a:solidFill>
                  <a:schemeClr val="tx1"/>
                </a:solidFill>
                <a:latin typeface="Arial" panose="020B0604020202020204" pitchFamily="34" charset="0"/>
              </a:defRPr>
            </a:lvl5pPr>
            <a:lvl6pPr marL="2514600" indent="-228600" defTabSz="957263"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57263"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57263"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57263"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CF4566EA-770E-9546-AC36-F6B0D9AB7E2A}" type="slidenum">
              <a:rPr lang="en-US" altLang="en-US" sz="1300"/>
              <a:pPr>
                <a:spcBef>
                  <a:spcPct val="0"/>
                </a:spcBef>
              </a:pPr>
              <a:t>13</a:t>
            </a:fld>
            <a:endParaRPr lang="en-US" altLang="en-US" sz="1300"/>
          </a:p>
        </p:txBody>
      </p:sp>
      <p:sp>
        <p:nvSpPr>
          <p:cNvPr id="30722" name="Rectangle 2">
            <a:extLst>
              <a:ext uri="{FF2B5EF4-FFF2-40B4-BE49-F238E27FC236}">
                <a16:creationId xmlns:a16="http://schemas.microsoft.com/office/drawing/2014/main" id="{A7BBAF55-4B9C-FA4F-B9AE-676835211716}"/>
              </a:ext>
            </a:extLst>
          </p:cNvPr>
          <p:cNvSpPr>
            <a:spLocks noGrp="1" noRot="1" noChangeAspect="1" noChangeArrowheads="1" noTextEdit="1"/>
          </p:cNvSpPr>
          <p:nvPr>
            <p:ph type="sldImg"/>
          </p:nvPr>
        </p:nvSpPr>
        <p:spPr>
          <a:ln/>
        </p:spPr>
      </p:sp>
      <p:sp>
        <p:nvSpPr>
          <p:cNvPr id="30723" name="Rectangle 3">
            <a:extLst>
              <a:ext uri="{FF2B5EF4-FFF2-40B4-BE49-F238E27FC236}">
                <a16:creationId xmlns:a16="http://schemas.microsoft.com/office/drawing/2014/main" id="{4DD9F55E-AB64-B845-BCE9-0231E44A7445}"/>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lnSpc>
                <a:spcPct val="90000"/>
              </a:lnSpc>
            </a:pPr>
            <a:r>
              <a:rPr lang="en-US" altLang="en-US" b="1">
                <a:latin typeface="Arial" panose="020B0604020202020204" pitchFamily="34" charset="0"/>
              </a:rPr>
              <a:t>Background:</a:t>
            </a:r>
          </a:p>
          <a:p>
            <a:pPr eaLnBrk="1" hangingPunct="1">
              <a:lnSpc>
                <a:spcPct val="90000"/>
              </a:lnSpc>
              <a:buFontTx/>
              <a:buChar char="-"/>
            </a:pPr>
            <a:r>
              <a:rPr lang="en-US" altLang="en-US">
                <a:latin typeface="Arial" panose="020B0604020202020204" pitchFamily="34" charset="0"/>
              </a:rPr>
              <a:t>   The participants’ individual work sheets should serve as a base of information for the discussion within the small group. </a:t>
            </a:r>
          </a:p>
          <a:p>
            <a:pPr eaLnBrk="1" hangingPunct="1">
              <a:lnSpc>
                <a:spcPct val="90000"/>
              </a:lnSpc>
              <a:buFontTx/>
              <a:buChar char="-"/>
            </a:pPr>
            <a:r>
              <a:rPr lang="en-US" altLang="en-US">
                <a:latin typeface="Arial" panose="020B0604020202020204" pitchFamily="34" charset="0"/>
              </a:rPr>
              <a:t>   You should wander the room, listening in on small groups, making sure they are using their time wisely (that is, not getting stuck on any one of the subtasks—the reading, the filling out of the worksheet or the small group discussion—and answering any questions they may have).  </a:t>
            </a:r>
          </a:p>
          <a:p>
            <a:pPr eaLnBrk="1" hangingPunct="1">
              <a:lnSpc>
                <a:spcPct val="90000"/>
              </a:lnSpc>
            </a:pPr>
            <a:endParaRPr lang="en-US" altLang="en-US">
              <a:latin typeface="Arial" panose="020B0604020202020204" pitchFamily="34" charset="0"/>
            </a:endParaRPr>
          </a:p>
          <a:p>
            <a:pPr eaLnBrk="1" hangingPunct="1">
              <a:lnSpc>
                <a:spcPct val="90000"/>
              </a:lnSpc>
            </a:pPr>
            <a:r>
              <a:rPr lang="en-US" altLang="en-US" b="1">
                <a:latin typeface="Arial" panose="020B0604020202020204" pitchFamily="34" charset="0"/>
              </a:rPr>
              <a:t>Talking Points:</a:t>
            </a:r>
          </a:p>
          <a:p>
            <a:pPr eaLnBrk="1" hangingPunct="1">
              <a:lnSpc>
                <a:spcPct val="90000"/>
              </a:lnSpc>
            </a:pPr>
            <a:r>
              <a:rPr lang="en-US" altLang="en-US">
                <a:latin typeface="Arial" panose="020B0604020202020204" pitchFamily="34" charset="0"/>
              </a:rPr>
              <a:t>Summarize the instructions from slides 12-13:</a:t>
            </a:r>
          </a:p>
          <a:p>
            <a:pPr eaLnBrk="1" hangingPunct="1">
              <a:lnSpc>
                <a:spcPct val="90000"/>
              </a:lnSpc>
              <a:buFontTx/>
              <a:buChar char="-"/>
            </a:pPr>
            <a:r>
              <a:rPr lang="en-US" altLang="en-US">
                <a:latin typeface="Arial" panose="020B0604020202020204" pitchFamily="34" charset="0"/>
              </a:rPr>
              <a:t>   Break into small groups.</a:t>
            </a:r>
          </a:p>
          <a:p>
            <a:pPr eaLnBrk="1" hangingPunct="1">
              <a:lnSpc>
                <a:spcPct val="90000"/>
              </a:lnSpc>
              <a:buFontTx/>
              <a:buChar char="-"/>
            </a:pPr>
            <a:r>
              <a:rPr lang="en-US" altLang="en-US">
                <a:latin typeface="Arial" panose="020B0604020202020204" pitchFamily="34" charset="0"/>
              </a:rPr>
              <a:t>   First read the case study if the participants have not previously done so.</a:t>
            </a:r>
          </a:p>
          <a:p>
            <a:pPr eaLnBrk="1" hangingPunct="1">
              <a:lnSpc>
                <a:spcPct val="90000"/>
              </a:lnSpc>
              <a:buFontTx/>
              <a:buChar char="-"/>
            </a:pPr>
            <a:r>
              <a:rPr lang="en-US" altLang="en-US">
                <a:latin typeface="Arial" panose="020B0604020202020204" pitchFamily="34" charset="0"/>
              </a:rPr>
              <a:t>   </a:t>
            </a:r>
            <a:r>
              <a:rPr lang="en-US" altLang="en-US" u="sng">
                <a:latin typeface="Arial" panose="020B0604020202020204" pitchFamily="34" charset="0"/>
              </a:rPr>
              <a:t>Individually</a:t>
            </a:r>
            <a:r>
              <a:rPr lang="en-US" altLang="en-US">
                <a:latin typeface="Arial" panose="020B0604020202020204" pitchFamily="34" charset="0"/>
              </a:rPr>
              <a:t>, use the brochure to identify issues that relate to each </a:t>
            </a:r>
            <a:r>
              <a:rPr lang="en-US" altLang="en-US" i="1">
                <a:latin typeface="Arial" panose="020B0604020202020204" pitchFamily="34" charset="0"/>
              </a:rPr>
              <a:t>GP</a:t>
            </a:r>
            <a:r>
              <a:rPr lang="en-US" altLang="en-US">
                <a:latin typeface="Arial" panose="020B0604020202020204" pitchFamily="34" charset="0"/>
              </a:rPr>
              <a:t> and record them on the work sheet.</a:t>
            </a:r>
          </a:p>
          <a:p>
            <a:pPr eaLnBrk="1" hangingPunct="1">
              <a:lnSpc>
                <a:spcPct val="90000"/>
              </a:lnSpc>
              <a:buFontTx/>
              <a:buChar char="-"/>
            </a:pPr>
            <a:r>
              <a:rPr lang="en-US" altLang="en-US">
                <a:latin typeface="Arial" panose="020B0604020202020204" pitchFamily="34" charset="0"/>
              </a:rPr>
              <a:t>   After you’ve completed the work sheet individually, discuss issues you identified in your small group.</a:t>
            </a:r>
          </a:p>
          <a:p>
            <a:pPr eaLnBrk="1" hangingPunct="1">
              <a:lnSpc>
                <a:spcPct val="90000"/>
              </a:lnSpc>
              <a:buFontTx/>
              <a:buChar char="-"/>
            </a:pPr>
            <a:r>
              <a:rPr lang="en-US" altLang="en-US">
                <a:latin typeface="Arial" panose="020B0604020202020204" pitchFamily="34" charset="0"/>
              </a:rPr>
              <a:t>   Compile the issues for your group and choose a reporter.</a:t>
            </a:r>
          </a:p>
          <a:p>
            <a:pPr eaLnBrk="1" hangingPunct="1">
              <a:lnSpc>
                <a:spcPct val="90000"/>
              </a:lnSpc>
              <a:buFontTx/>
              <a:buChar char="-"/>
            </a:pPr>
            <a:r>
              <a:rPr lang="en-US" altLang="en-US">
                <a:latin typeface="Arial" panose="020B0604020202020204" pitchFamily="34" charset="0"/>
              </a:rPr>
              <a:t>   Say the amount of time for the small group work, e.g. 15-20 minutes if the participants read the case study in advance (otherwise allow more time).</a:t>
            </a:r>
          </a:p>
          <a:p>
            <a:pPr eaLnBrk="1" hangingPunct="1">
              <a:lnSpc>
                <a:spcPct val="90000"/>
              </a:lnSpc>
              <a:buFontTx/>
              <a:buChar char="-"/>
            </a:pPr>
            <a:endParaRPr lang="en-US" altLang="en-US">
              <a:latin typeface="Arial" panose="020B0604020202020204" pitchFamily="34"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7">
            <a:extLst>
              <a:ext uri="{FF2B5EF4-FFF2-40B4-BE49-F238E27FC236}">
                <a16:creationId xmlns:a16="http://schemas.microsoft.com/office/drawing/2014/main" id="{12A3BFE9-0E32-B544-99AE-DF917F6ED9E6}"/>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7263">
              <a:spcBef>
                <a:spcPct val="30000"/>
              </a:spcBef>
              <a:defRPr sz="1200">
                <a:solidFill>
                  <a:schemeClr val="tx1"/>
                </a:solidFill>
                <a:latin typeface="Arial" panose="020B0604020202020204" pitchFamily="34" charset="0"/>
              </a:defRPr>
            </a:lvl1pPr>
            <a:lvl2pPr marL="742950" indent="-285750" defTabSz="957263">
              <a:spcBef>
                <a:spcPct val="30000"/>
              </a:spcBef>
              <a:defRPr sz="1200">
                <a:solidFill>
                  <a:schemeClr val="tx1"/>
                </a:solidFill>
                <a:latin typeface="Arial" panose="020B0604020202020204" pitchFamily="34" charset="0"/>
              </a:defRPr>
            </a:lvl2pPr>
            <a:lvl3pPr marL="1143000" indent="-228600" defTabSz="957263">
              <a:spcBef>
                <a:spcPct val="30000"/>
              </a:spcBef>
              <a:defRPr sz="1200">
                <a:solidFill>
                  <a:schemeClr val="tx1"/>
                </a:solidFill>
                <a:latin typeface="Arial" panose="020B0604020202020204" pitchFamily="34" charset="0"/>
              </a:defRPr>
            </a:lvl3pPr>
            <a:lvl4pPr marL="1600200" indent="-228600" defTabSz="957263">
              <a:spcBef>
                <a:spcPct val="30000"/>
              </a:spcBef>
              <a:defRPr sz="1200">
                <a:solidFill>
                  <a:schemeClr val="tx1"/>
                </a:solidFill>
                <a:latin typeface="Arial" panose="020B0604020202020204" pitchFamily="34" charset="0"/>
              </a:defRPr>
            </a:lvl4pPr>
            <a:lvl5pPr marL="2057400" indent="-228600" defTabSz="957263">
              <a:spcBef>
                <a:spcPct val="30000"/>
              </a:spcBef>
              <a:defRPr sz="1200">
                <a:solidFill>
                  <a:schemeClr val="tx1"/>
                </a:solidFill>
                <a:latin typeface="Arial" panose="020B0604020202020204" pitchFamily="34" charset="0"/>
              </a:defRPr>
            </a:lvl5pPr>
            <a:lvl6pPr marL="2514600" indent="-228600" defTabSz="957263"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57263"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57263"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57263"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12A94850-338B-D940-8D12-588A2F9BFD1D}" type="slidenum">
              <a:rPr lang="en-US" altLang="en-US" sz="1300"/>
              <a:pPr>
                <a:spcBef>
                  <a:spcPct val="0"/>
                </a:spcBef>
              </a:pPr>
              <a:t>14</a:t>
            </a:fld>
            <a:endParaRPr lang="en-US" altLang="en-US" sz="1300"/>
          </a:p>
        </p:txBody>
      </p:sp>
      <p:sp>
        <p:nvSpPr>
          <p:cNvPr id="32770" name="Rectangle 2">
            <a:extLst>
              <a:ext uri="{FF2B5EF4-FFF2-40B4-BE49-F238E27FC236}">
                <a16:creationId xmlns:a16="http://schemas.microsoft.com/office/drawing/2014/main" id="{E8F6BFA5-217D-DB4B-8B03-1E52ABF021BD}"/>
              </a:ext>
            </a:extLst>
          </p:cNvPr>
          <p:cNvSpPr>
            <a:spLocks noGrp="1" noRot="1" noChangeAspect="1" noChangeArrowheads="1" noTextEdit="1"/>
          </p:cNvSpPr>
          <p:nvPr>
            <p:ph type="sldImg"/>
          </p:nvPr>
        </p:nvSpPr>
        <p:spPr>
          <a:ln/>
        </p:spPr>
      </p:sp>
      <p:sp>
        <p:nvSpPr>
          <p:cNvPr id="32771" name="Rectangle 3">
            <a:extLst>
              <a:ext uri="{FF2B5EF4-FFF2-40B4-BE49-F238E27FC236}">
                <a16:creationId xmlns:a16="http://schemas.microsoft.com/office/drawing/2014/main" id="{FE882B4F-5544-F54F-BD20-088471B131F5}"/>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b="1">
                <a:latin typeface="Arial" panose="020B0604020202020204" pitchFamily="34" charset="0"/>
              </a:rPr>
              <a:t>Background:</a:t>
            </a:r>
          </a:p>
          <a:p>
            <a:pPr eaLnBrk="1" hangingPunct="1">
              <a:buFontTx/>
              <a:buChar char="-"/>
            </a:pPr>
            <a:r>
              <a:rPr lang="en-US" altLang="en-US" b="1">
                <a:latin typeface="Arial" panose="020B0604020202020204" pitchFamily="34" charset="0"/>
              </a:rPr>
              <a:t>   </a:t>
            </a:r>
            <a:r>
              <a:rPr lang="en-US" altLang="en-US">
                <a:latin typeface="Arial" panose="020B0604020202020204" pitchFamily="34" charset="0"/>
              </a:rPr>
              <a:t>Ask the small groups to report out, but keep these reports brief. You want the reporter to focus the reports on the main issues the group discussed and how the </a:t>
            </a:r>
            <a:r>
              <a:rPr lang="en-US" altLang="en-US" i="1">
                <a:latin typeface="Arial" panose="020B0604020202020204" pitchFamily="34" charset="0"/>
              </a:rPr>
              <a:t>Guiding Principles</a:t>
            </a:r>
            <a:r>
              <a:rPr lang="en-US" altLang="en-US">
                <a:latin typeface="Arial" panose="020B0604020202020204" pitchFamily="34" charset="0"/>
              </a:rPr>
              <a:t> might provide guidance for addressing them.  </a:t>
            </a:r>
          </a:p>
          <a:p>
            <a:pPr eaLnBrk="1" hangingPunct="1"/>
            <a:endParaRPr lang="en-US" altLang="en-US">
              <a:latin typeface="Arial" panose="020B0604020202020204" pitchFamily="34" charset="0"/>
            </a:endParaRPr>
          </a:p>
          <a:p>
            <a:pPr eaLnBrk="1" hangingPunct="1">
              <a:buFontTx/>
              <a:buChar char="-"/>
            </a:pPr>
            <a:r>
              <a:rPr lang="en-US" altLang="en-US">
                <a:latin typeface="Arial" panose="020B0604020202020204" pitchFamily="34" charset="0"/>
              </a:rPr>
              <a:t>   You may hear lots of criticism of the evaluators in the cases. Remind the participants that the purpose of this discussion is not to determine whether the evaluators did a good job at evaluating the program. The purpose of the discussion is to extrapolate from this case how the </a:t>
            </a:r>
            <a:r>
              <a:rPr lang="en-US" altLang="en-US" i="1">
                <a:latin typeface="Arial" panose="020B0604020202020204" pitchFamily="34" charset="0"/>
              </a:rPr>
              <a:t>GP</a:t>
            </a:r>
            <a:r>
              <a:rPr lang="en-US" altLang="en-US">
                <a:latin typeface="Arial" panose="020B0604020202020204" pitchFamily="34" charset="0"/>
              </a:rPr>
              <a:t> provide guidance for ethically conducting an evaluation.  </a:t>
            </a:r>
          </a:p>
          <a:p>
            <a:pPr eaLnBrk="1" hangingPunct="1"/>
            <a:endParaRPr lang="en-US" altLang="en-US">
              <a:latin typeface="Arial" panose="020B0604020202020204" pitchFamily="34" charset="0"/>
            </a:endParaRPr>
          </a:p>
          <a:p>
            <a:pPr eaLnBrk="1" hangingPunct="1"/>
            <a:r>
              <a:rPr lang="en-US" altLang="en-US" b="1">
                <a:latin typeface="Arial" panose="020B0604020202020204" pitchFamily="34" charset="0"/>
              </a:rPr>
              <a:t>Adaptation:</a:t>
            </a:r>
          </a:p>
          <a:p>
            <a:pPr eaLnBrk="1" hangingPunct="1">
              <a:buFontTx/>
              <a:buChar char="-"/>
            </a:pPr>
            <a:r>
              <a:rPr lang="en-US" altLang="en-US">
                <a:latin typeface="Arial" panose="020B0604020202020204" pitchFamily="34" charset="0"/>
              </a:rPr>
              <a:t>   After the reporting out, you might want to have participants brainstorm what could have been done differently, or additional details about the case that would affect how the evaluators negotiated the ethical terrain of the cases. </a:t>
            </a:r>
          </a:p>
          <a:p>
            <a:pPr eaLnBrk="1" hangingPunct="1"/>
            <a:endParaRPr lang="en-US" altLang="en-US" i="1">
              <a:latin typeface="Arial" panose="020B0604020202020204" pitchFamily="34" charset="0"/>
            </a:endParaRPr>
          </a:p>
          <a:p>
            <a:pPr eaLnBrk="1" hangingPunct="1"/>
            <a:r>
              <a:rPr lang="en-US" altLang="en-US">
                <a:latin typeface="Arial" panose="020B0604020202020204" pitchFamily="34" charset="0"/>
              </a:rPr>
              <a:t> </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7">
            <a:extLst>
              <a:ext uri="{FF2B5EF4-FFF2-40B4-BE49-F238E27FC236}">
                <a16:creationId xmlns:a16="http://schemas.microsoft.com/office/drawing/2014/main" id="{E31CBF16-40E8-784B-9EF7-7FBDD29A4D2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7263">
              <a:spcBef>
                <a:spcPct val="30000"/>
              </a:spcBef>
              <a:defRPr sz="1200">
                <a:solidFill>
                  <a:schemeClr val="tx1"/>
                </a:solidFill>
                <a:latin typeface="Arial" panose="020B0604020202020204" pitchFamily="34" charset="0"/>
              </a:defRPr>
            </a:lvl1pPr>
            <a:lvl2pPr marL="742950" indent="-285750" defTabSz="957263">
              <a:spcBef>
                <a:spcPct val="30000"/>
              </a:spcBef>
              <a:defRPr sz="1200">
                <a:solidFill>
                  <a:schemeClr val="tx1"/>
                </a:solidFill>
                <a:latin typeface="Arial" panose="020B0604020202020204" pitchFamily="34" charset="0"/>
              </a:defRPr>
            </a:lvl2pPr>
            <a:lvl3pPr marL="1143000" indent="-228600" defTabSz="957263">
              <a:spcBef>
                <a:spcPct val="30000"/>
              </a:spcBef>
              <a:defRPr sz="1200">
                <a:solidFill>
                  <a:schemeClr val="tx1"/>
                </a:solidFill>
                <a:latin typeface="Arial" panose="020B0604020202020204" pitchFamily="34" charset="0"/>
              </a:defRPr>
            </a:lvl3pPr>
            <a:lvl4pPr marL="1600200" indent="-228600" defTabSz="957263">
              <a:spcBef>
                <a:spcPct val="30000"/>
              </a:spcBef>
              <a:defRPr sz="1200">
                <a:solidFill>
                  <a:schemeClr val="tx1"/>
                </a:solidFill>
                <a:latin typeface="Arial" panose="020B0604020202020204" pitchFamily="34" charset="0"/>
              </a:defRPr>
            </a:lvl4pPr>
            <a:lvl5pPr marL="2057400" indent="-228600" defTabSz="957263">
              <a:spcBef>
                <a:spcPct val="30000"/>
              </a:spcBef>
              <a:defRPr sz="1200">
                <a:solidFill>
                  <a:schemeClr val="tx1"/>
                </a:solidFill>
                <a:latin typeface="Arial" panose="020B0604020202020204" pitchFamily="34" charset="0"/>
              </a:defRPr>
            </a:lvl5pPr>
            <a:lvl6pPr marL="2514600" indent="-228600" defTabSz="957263"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57263"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57263"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57263"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CFA5B109-3BA9-C84A-A52E-F41575AFB1D0}" type="slidenum">
              <a:rPr lang="en-US" altLang="en-US" sz="1300"/>
              <a:pPr>
                <a:spcBef>
                  <a:spcPct val="0"/>
                </a:spcBef>
              </a:pPr>
              <a:t>15</a:t>
            </a:fld>
            <a:endParaRPr lang="en-US" altLang="en-US" sz="1300"/>
          </a:p>
        </p:txBody>
      </p:sp>
      <p:sp>
        <p:nvSpPr>
          <p:cNvPr id="34818" name="Rectangle 2">
            <a:extLst>
              <a:ext uri="{FF2B5EF4-FFF2-40B4-BE49-F238E27FC236}">
                <a16:creationId xmlns:a16="http://schemas.microsoft.com/office/drawing/2014/main" id="{B87E07C6-CB04-2344-B556-ED12BC5A3407}"/>
              </a:ext>
            </a:extLst>
          </p:cNvPr>
          <p:cNvSpPr>
            <a:spLocks noGrp="1" noRot="1" noChangeAspect="1" noChangeArrowheads="1" noTextEdit="1"/>
          </p:cNvSpPr>
          <p:nvPr>
            <p:ph type="sldImg"/>
          </p:nvPr>
        </p:nvSpPr>
        <p:spPr>
          <a:ln/>
        </p:spPr>
      </p:sp>
      <p:sp>
        <p:nvSpPr>
          <p:cNvPr id="34819" name="Rectangle 3">
            <a:extLst>
              <a:ext uri="{FF2B5EF4-FFF2-40B4-BE49-F238E27FC236}">
                <a16:creationId xmlns:a16="http://schemas.microsoft.com/office/drawing/2014/main" id="{0F8130BB-2FE7-FF4D-883C-E615BB4B7576}"/>
              </a:ext>
            </a:extLst>
          </p:cNvPr>
          <p:cNvSpPr>
            <a:spLocks noGrp="1" noChangeArrowheads="1"/>
          </p:cNvSpPr>
          <p:nvPr>
            <p:ph type="body" idx="1"/>
          </p:nvPr>
        </p:nvSpPr>
        <p:spPr>
          <a:xfrm>
            <a:off x="731838" y="4560888"/>
            <a:ext cx="5851525" cy="4667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lnSpc>
                <a:spcPct val="90000"/>
              </a:lnSpc>
            </a:pPr>
            <a:r>
              <a:rPr lang="en-US" altLang="en-US" b="1">
                <a:latin typeface="Arial" panose="020B0604020202020204" pitchFamily="34" charset="0"/>
              </a:rPr>
              <a:t>Background:</a:t>
            </a:r>
          </a:p>
          <a:p>
            <a:pPr eaLnBrk="1" hangingPunct="1">
              <a:lnSpc>
                <a:spcPct val="90000"/>
              </a:lnSpc>
              <a:buFontTx/>
              <a:buChar char="•"/>
            </a:pPr>
            <a:r>
              <a:rPr lang="en-US" altLang="en-US">
                <a:latin typeface="Arial" panose="020B0604020202020204" pitchFamily="34" charset="0"/>
              </a:rPr>
              <a:t>   After the reporting out from the groups, the facilitator will want to help the participants synthesize all the information discussed in the workshop, and to have them consider how it can be used in their current or future evaluation work. Two general questions for large group discussion are provided in this slide. Or, the facilitator could pose the questions on the Completed Work Sheets to continue an in-depth discussion of individual cases.</a:t>
            </a:r>
          </a:p>
          <a:p>
            <a:pPr eaLnBrk="1" hangingPunct="1">
              <a:lnSpc>
                <a:spcPct val="90000"/>
              </a:lnSpc>
            </a:pPr>
            <a:endParaRPr lang="en-US" altLang="en-US">
              <a:latin typeface="Arial" panose="020B0604020202020204" pitchFamily="34" charset="0"/>
            </a:endParaRPr>
          </a:p>
          <a:p>
            <a:pPr eaLnBrk="1" hangingPunct="1">
              <a:lnSpc>
                <a:spcPct val="90000"/>
              </a:lnSpc>
            </a:pPr>
            <a:r>
              <a:rPr lang="en-US" altLang="en-US" b="1">
                <a:latin typeface="Arial" panose="020B0604020202020204" pitchFamily="34" charset="0"/>
              </a:rPr>
              <a:t>Adaptation:</a:t>
            </a:r>
          </a:p>
          <a:p>
            <a:pPr eaLnBrk="1" hangingPunct="1">
              <a:lnSpc>
                <a:spcPct val="90000"/>
              </a:lnSpc>
              <a:buFontTx/>
              <a:buChar char="•"/>
            </a:pPr>
            <a:r>
              <a:rPr lang="en-US" altLang="en-US">
                <a:latin typeface="Arial" panose="020B0604020202020204" pitchFamily="34" charset="0"/>
              </a:rPr>
              <a:t>   The facilitator could use questions that are most relevant to the participants’ roles and evaluation knowledge. Examples of questions to ask specific groups:</a:t>
            </a:r>
          </a:p>
          <a:p>
            <a:pPr lvl="1" eaLnBrk="1" hangingPunct="1">
              <a:lnSpc>
                <a:spcPct val="90000"/>
              </a:lnSpc>
            </a:pPr>
            <a:r>
              <a:rPr lang="en-US" altLang="en-US">
                <a:latin typeface="Arial" panose="020B0604020202020204" pitchFamily="34" charset="0"/>
              </a:rPr>
              <a:t>-   </a:t>
            </a:r>
            <a:r>
              <a:rPr lang="en-US" altLang="en-US" u="sng">
                <a:latin typeface="Arial" panose="020B0604020202020204" pitchFamily="34" charset="0"/>
              </a:rPr>
              <a:t>For students doing an evaluation</a:t>
            </a:r>
            <a:r>
              <a:rPr lang="en-US" altLang="en-US">
                <a:latin typeface="Arial" panose="020B0604020202020204" pitchFamily="34" charset="0"/>
              </a:rPr>
              <a:t>: How do the </a:t>
            </a:r>
            <a:r>
              <a:rPr lang="en-US" altLang="en-US" i="1">
                <a:latin typeface="Arial" panose="020B0604020202020204" pitchFamily="34" charset="0"/>
              </a:rPr>
              <a:t>GP</a:t>
            </a:r>
            <a:r>
              <a:rPr lang="en-US" altLang="en-US">
                <a:latin typeface="Arial" panose="020B0604020202020204" pitchFamily="34" charset="0"/>
              </a:rPr>
              <a:t> extend your understanding of the evaluation you are working on, and how does your work in that evaluation deepen your appreciation of the </a:t>
            </a:r>
            <a:r>
              <a:rPr lang="en-US" altLang="en-US" i="1">
                <a:latin typeface="Arial" panose="020B0604020202020204" pitchFamily="34" charset="0"/>
              </a:rPr>
              <a:t>GP</a:t>
            </a:r>
            <a:r>
              <a:rPr lang="en-US" altLang="en-US">
                <a:latin typeface="Arial" panose="020B0604020202020204" pitchFamily="34" charset="0"/>
              </a:rPr>
              <a:t>?</a:t>
            </a:r>
          </a:p>
          <a:p>
            <a:pPr lvl="1" eaLnBrk="1" hangingPunct="1">
              <a:lnSpc>
                <a:spcPct val="90000"/>
              </a:lnSpc>
            </a:pPr>
            <a:r>
              <a:rPr lang="en-US" altLang="en-US">
                <a:latin typeface="Arial" panose="020B0604020202020204" pitchFamily="34" charset="0"/>
              </a:rPr>
              <a:t>-   </a:t>
            </a:r>
            <a:r>
              <a:rPr lang="en-US" altLang="en-US" u="sng">
                <a:latin typeface="Arial" panose="020B0604020202020204" pitchFamily="34" charset="0"/>
              </a:rPr>
              <a:t>For commissioners/sponsors of evaluation</a:t>
            </a:r>
            <a:r>
              <a:rPr lang="en-US" altLang="en-US">
                <a:latin typeface="Arial" panose="020B0604020202020204" pitchFamily="34" charset="0"/>
              </a:rPr>
              <a:t>: What did you learn that you should expect from the evaluator when you commission an evaluation?</a:t>
            </a:r>
          </a:p>
          <a:p>
            <a:pPr lvl="1" eaLnBrk="1" hangingPunct="1">
              <a:lnSpc>
                <a:spcPct val="90000"/>
              </a:lnSpc>
            </a:pPr>
            <a:r>
              <a:rPr lang="en-US" altLang="en-US">
                <a:latin typeface="Arial" panose="020B0604020202020204" pitchFamily="34" charset="0"/>
              </a:rPr>
              <a:t>-   </a:t>
            </a:r>
            <a:r>
              <a:rPr lang="en-US" altLang="en-US" u="sng">
                <a:latin typeface="Arial" panose="020B0604020202020204" pitchFamily="34" charset="0"/>
              </a:rPr>
              <a:t>For stakeholders in an evaluation</a:t>
            </a:r>
            <a:r>
              <a:rPr lang="en-US" altLang="en-US">
                <a:latin typeface="Arial" panose="020B0604020202020204" pitchFamily="34" charset="0"/>
              </a:rPr>
              <a:t>: What did you learn that can be applied to this evaluation context?  What could be done differently, and why would it be beneficial to do that?</a:t>
            </a:r>
          </a:p>
          <a:p>
            <a:pPr lvl="1" eaLnBrk="1" hangingPunct="1">
              <a:lnSpc>
                <a:spcPct val="90000"/>
              </a:lnSpc>
            </a:pPr>
            <a:r>
              <a:rPr lang="en-US" altLang="en-US">
                <a:latin typeface="Arial" panose="020B0604020202020204" pitchFamily="34" charset="0"/>
              </a:rPr>
              <a:t>-   </a:t>
            </a:r>
            <a:r>
              <a:rPr lang="en-US" altLang="en-US" u="sng">
                <a:latin typeface="Arial" panose="020B0604020202020204" pitchFamily="34" charset="0"/>
              </a:rPr>
              <a:t>For audiences with grounding in the ethical codes of other professions</a:t>
            </a:r>
            <a:r>
              <a:rPr lang="en-US" altLang="en-US">
                <a:latin typeface="Arial" panose="020B0604020202020204" pitchFamily="34" charset="0"/>
              </a:rPr>
              <a:t>: How do you see the AEA </a:t>
            </a:r>
            <a:r>
              <a:rPr lang="en-US" altLang="en-US" i="1">
                <a:latin typeface="Arial" panose="020B0604020202020204" pitchFamily="34" charset="0"/>
              </a:rPr>
              <a:t>Guiding Principles</a:t>
            </a:r>
            <a:r>
              <a:rPr lang="en-US" altLang="en-US">
                <a:latin typeface="Arial" panose="020B0604020202020204" pitchFamily="34" charset="0"/>
              </a:rPr>
              <a:t> being similar to or different than the ethical guidelines in your profession?</a:t>
            </a:r>
            <a:endParaRPr lang="en-US" altLang="en-US" b="1">
              <a:latin typeface="Arial" panose="020B0604020202020204" pitchFamily="34"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7">
            <a:extLst>
              <a:ext uri="{FF2B5EF4-FFF2-40B4-BE49-F238E27FC236}">
                <a16:creationId xmlns:a16="http://schemas.microsoft.com/office/drawing/2014/main" id="{A29D7D53-54F6-FA42-9A7B-D38D646FF567}"/>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7263">
              <a:spcBef>
                <a:spcPct val="30000"/>
              </a:spcBef>
              <a:defRPr sz="1200">
                <a:solidFill>
                  <a:schemeClr val="tx1"/>
                </a:solidFill>
                <a:latin typeface="Arial" panose="020B0604020202020204" pitchFamily="34" charset="0"/>
              </a:defRPr>
            </a:lvl1pPr>
            <a:lvl2pPr marL="742950" indent="-285750" defTabSz="957263">
              <a:spcBef>
                <a:spcPct val="30000"/>
              </a:spcBef>
              <a:defRPr sz="1200">
                <a:solidFill>
                  <a:schemeClr val="tx1"/>
                </a:solidFill>
                <a:latin typeface="Arial" panose="020B0604020202020204" pitchFamily="34" charset="0"/>
              </a:defRPr>
            </a:lvl2pPr>
            <a:lvl3pPr marL="1143000" indent="-228600" defTabSz="957263">
              <a:spcBef>
                <a:spcPct val="30000"/>
              </a:spcBef>
              <a:defRPr sz="1200">
                <a:solidFill>
                  <a:schemeClr val="tx1"/>
                </a:solidFill>
                <a:latin typeface="Arial" panose="020B0604020202020204" pitchFamily="34" charset="0"/>
              </a:defRPr>
            </a:lvl3pPr>
            <a:lvl4pPr marL="1600200" indent="-228600" defTabSz="957263">
              <a:spcBef>
                <a:spcPct val="30000"/>
              </a:spcBef>
              <a:defRPr sz="1200">
                <a:solidFill>
                  <a:schemeClr val="tx1"/>
                </a:solidFill>
                <a:latin typeface="Arial" panose="020B0604020202020204" pitchFamily="34" charset="0"/>
              </a:defRPr>
            </a:lvl4pPr>
            <a:lvl5pPr marL="2057400" indent="-228600" defTabSz="957263">
              <a:spcBef>
                <a:spcPct val="30000"/>
              </a:spcBef>
              <a:defRPr sz="1200">
                <a:solidFill>
                  <a:schemeClr val="tx1"/>
                </a:solidFill>
                <a:latin typeface="Arial" panose="020B0604020202020204" pitchFamily="34" charset="0"/>
              </a:defRPr>
            </a:lvl5pPr>
            <a:lvl6pPr marL="2514600" indent="-228600" defTabSz="957263"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57263"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57263"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57263"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76615CB9-CF31-3043-99AC-95EA2D2D4584}" type="slidenum">
              <a:rPr lang="en-US" altLang="en-US" sz="1300"/>
              <a:pPr>
                <a:spcBef>
                  <a:spcPct val="0"/>
                </a:spcBef>
              </a:pPr>
              <a:t>16</a:t>
            </a:fld>
            <a:endParaRPr lang="en-US" altLang="en-US" sz="1300"/>
          </a:p>
        </p:txBody>
      </p:sp>
      <p:sp>
        <p:nvSpPr>
          <p:cNvPr id="36866" name="Rectangle 2">
            <a:extLst>
              <a:ext uri="{FF2B5EF4-FFF2-40B4-BE49-F238E27FC236}">
                <a16:creationId xmlns:a16="http://schemas.microsoft.com/office/drawing/2014/main" id="{AD24DA79-2F7A-794F-A20E-D52F16BF62A7}"/>
              </a:ext>
            </a:extLst>
          </p:cNvPr>
          <p:cNvSpPr>
            <a:spLocks noGrp="1" noRot="1" noChangeAspect="1" noChangeArrowheads="1" noTextEdit="1"/>
          </p:cNvSpPr>
          <p:nvPr>
            <p:ph type="sldImg"/>
          </p:nvPr>
        </p:nvSpPr>
        <p:spPr>
          <a:xfrm>
            <a:off x="1266825" y="690563"/>
            <a:ext cx="4800600" cy="3600450"/>
          </a:xfrm>
          <a:ln/>
        </p:spPr>
      </p:sp>
      <p:sp>
        <p:nvSpPr>
          <p:cNvPr id="36867" name="Rectangle 3">
            <a:extLst>
              <a:ext uri="{FF2B5EF4-FFF2-40B4-BE49-F238E27FC236}">
                <a16:creationId xmlns:a16="http://schemas.microsoft.com/office/drawing/2014/main" id="{28ADF4D0-576E-CA4D-9C45-3C5FE4BDD543}"/>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lnSpc>
                <a:spcPct val="90000"/>
              </a:lnSpc>
            </a:pPr>
            <a:r>
              <a:rPr lang="en-US" altLang="en-US" b="1" dirty="0">
                <a:latin typeface="Arial" panose="020B0604020202020204" pitchFamily="34" charset="0"/>
              </a:rPr>
              <a:t>Background:</a:t>
            </a:r>
          </a:p>
          <a:p>
            <a:pPr eaLnBrk="1" hangingPunct="1">
              <a:lnSpc>
                <a:spcPct val="90000"/>
              </a:lnSpc>
              <a:buFontTx/>
              <a:buChar char="•"/>
            </a:pPr>
            <a:r>
              <a:rPr lang="en-US" altLang="en-US" b="1" dirty="0">
                <a:latin typeface="Arial" panose="020B0604020202020204" pitchFamily="34" charset="0"/>
              </a:rPr>
              <a:t>   </a:t>
            </a:r>
            <a:r>
              <a:rPr lang="en-US" altLang="en-US" dirty="0">
                <a:latin typeface="Arial" panose="020B0604020202020204" pitchFamily="34" charset="0"/>
              </a:rPr>
              <a:t>This slide presents a list of possible resources to turn to when confronted with evaluation issues or dilemmas that arise in practice.</a:t>
            </a:r>
          </a:p>
          <a:p>
            <a:pPr eaLnBrk="1" hangingPunct="1">
              <a:lnSpc>
                <a:spcPct val="90000"/>
              </a:lnSpc>
            </a:pPr>
            <a:endParaRPr lang="en-US" altLang="en-US" dirty="0">
              <a:latin typeface="Arial" panose="020B0604020202020204" pitchFamily="34" charset="0"/>
            </a:endParaRPr>
          </a:p>
          <a:p>
            <a:pPr eaLnBrk="1" hangingPunct="1">
              <a:lnSpc>
                <a:spcPct val="90000"/>
              </a:lnSpc>
            </a:pPr>
            <a:r>
              <a:rPr lang="en-US" altLang="en-US" b="1" dirty="0">
                <a:latin typeface="Arial" panose="020B0604020202020204" pitchFamily="34" charset="0"/>
              </a:rPr>
              <a:t>Talking Points:</a:t>
            </a:r>
          </a:p>
          <a:p>
            <a:pPr eaLnBrk="1" hangingPunct="1">
              <a:lnSpc>
                <a:spcPct val="90000"/>
              </a:lnSpc>
              <a:buFontTx/>
              <a:buChar char="•"/>
            </a:pPr>
            <a:r>
              <a:rPr lang="en-US" altLang="en-US" dirty="0">
                <a:latin typeface="Arial" panose="020B0604020202020204" pitchFamily="34" charset="0"/>
              </a:rPr>
              <a:t>   </a:t>
            </a:r>
            <a:r>
              <a:rPr lang="en-US" altLang="en-US" dirty="0" err="1">
                <a:latin typeface="Arial" panose="020B0604020202020204" pitchFamily="34" charset="0"/>
              </a:rPr>
              <a:t>EvalTalk</a:t>
            </a:r>
            <a:r>
              <a:rPr lang="en-US" altLang="en-US" dirty="0">
                <a:latin typeface="Arial" panose="020B0604020202020204" pitchFamily="34" charset="0"/>
              </a:rPr>
              <a:t> is the main discussion listserv for the evaluation community. http://</a:t>
            </a:r>
            <a:r>
              <a:rPr lang="en-US" altLang="en-US" dirty="0" err="1">
                <a:latin typeface="Arial" panose="020B0604020202020204" pitchFamily="34" charset="0"/>
              </a:rPr>
              <a:t>www.bama.ua.edu</a:t>
            </a:r>
            <a:r>
              <a:rPr lang="en-US" altLang="en-US" dirty="0">
                <a:latin typeface="Arial" panose="020B0604020202020204" pitchFamily="34" charset="0"/>
              </a:rPr>
              <a:t>/archives/</a:t>
            </a:r>
            <a:r>
              <a:rPr lang="en-US" altLang="en-US" dirty="0" err="1">
                <a:latin typeface="Arial" panose="020B0604020202020204" pitchFamily="34" charset="0"/>
              </a:rPr>
              <a:t>evaltalk.html</a:t>
            </a:r>
            <a:endParaRPr lang="en-US" altLang="en-US" dirty="0">
              <a:latin typeface="Arial" panose="020B0604020202020204" pitchFamily="34" charset="0"/>
            </a:endParaRPr>
          </a:p>
          <a:p>
            <a:pPr eaLnBrk="1" hangingPunct="1">
              <a:lnSpc>
                <a:spcPct val="90000"/>
              </a:lnSpc>
              <a:buFontTx/>
              <a:buChar char="•"/>
            </a:pPr>
            <a:r>
              <a:rPr lang="en-US" altLang="en-US" dirty="0">
                <a:latin typeface="Arial" panose="020B0604020202020204" pitchFamily="34" charset="0"/>
              </a:rPr>
              <a:t>   A list of Local Affiliates of AEA and Topical Interest Groups can be found at http://</a:t>
            </a:r>
            <a:r>
              <a:rPr lang="en-US" altLang="en-US" dirty="0" err="1">
                <a:latin typeface="Arial" panose="020B0604020202020204" pitchFamily="34" charset="0"/>
              </a:rPr>
              <a:t>www.eval.org</a:t>
            </a:r>
            <a:r>
              <a:rPr lang="en-US" altLang="en-US" dirty="0">
                <a:latin typeface="Arial" panose="020B0604020202020204" pitchFamily="34" charset="0"/>
              </a:rPr>
              <a:t>/About Us/Organization.</a:t>
            </a:r>
          </a:p>
          <a:p>
            <a:pPr eaLnBrk="1" hangingPunct="1">
              <a:lnSpc>
                <a:spcPct val="90000"/>
              </a:lnSpc>
              <a:buFontTx/>
              <a:buChar char="•"/>
            </a:pPr>
            <a:r>
              <a:rPr lang="en-US" altLang="en-US" dirty="0">
                <a:latin typeface="Arial" panose="020B0604020202020204" pitchFamily="34" charset="0"/>
              </a:rPr>
              <a:t>   Many issues of the </a:t>
            </a:r>
            <a:r>
              <a:rPr lang="en-US" altLang="en-US" i="1" dirty="0">
                <a:latin typeface="Arial" panose="020B0604020202020204" pitchFamily="34" charset="0"/>
              </a:rPr>
              <a:t>American Journal of Evaluation</a:t>
            </a:r>
            <a:r>
              <a:rPr lang="en-US" altLang="en-US" dirty="0">
                <a:latin typeface="Arial" panose="020B0604020202020204" pitchFamily="34" charset="0"/>
              </a:rPr>
              <a:t> feature a column on ethics in practice. AJE can be found at http://</a:t>
            </a:r>
            <a:r>
              <a:rPr lang="en-US" altLang="en-US" dirty="0" err="1">
                <a:latin typeface="Arial" panose="020B0604020202020204" pitchFamily="34" charset="0"/>
              </a:rPr>
              <a:t>www.eval.org</a:t>
            </a:r>
            <a:r>
              <a:rPr lang="en-US" altLang="en-US" dirty="0">
                <a:latin typeface="Arial" panose="020B0604020202020204" pitchFamily="34" charset="0"/>
              </a:rPr>
              <a:t>/Publications/</a:t>
            </a:r>
            <a:r>
              <a:rPr lang="en-US" altLang="en-US" dirty="0" err="1">
                <a:latin typeface="Arial" panose="020B0604020202020204" pitchFamily="34" charset="0"/>
              </a:rPr>
              <a:t>AJE.asp</a:t>
            </a:r>
            <a:r>
              <a:rPr lang="en-US" altLang="en-US" dirty="0">
                <a:latin typeface="Arial" panose="020B0604020202020204" pitchFamily="34" charset="0"/>
              </a:rPr>
              <a:t>.</a:t>
            </a:r>
          </a:p>
          <a:p>
            <a:pPr eaLnBrk="1" hangingPunct="1">
              <a:lnSpc>
                <a:spcPct val="90000"/>
              </a:lnSpc>
              <a:buFontTx/>
              <a:buChar char="•"/>
            </a:pPr>
            <a:r>
              <a:rPr lang="en-US" altLang="en-US" dirty="0">
                <a:latin typeface="Arial" panose="020B0604020202020204" pitchFamily="34" charset="0"/>
              </a:rPr>
              <a:t>   </a:t>
            </a:r>
            <a:r>
              <a:rPr lang="en-US" altLang="en-US" i="1" dirty="0">
                <a:latin typeface="Arial" panose="020B0604020202020204" pitchFamily="34" charset="0"/>
              </a:rPr>
              <a:t>The Handbook of Social Research Ethics </a:t>
            </a:r>
            <a:r>
              <a:rPr lang="en-US" altLang="en-US" dirty="0">
                <a:latin typeface="Arial" panose="020B0604020202020204" pitchFamily="34" charset="0"/>
              </a:rPr>
              <a:t>(Sage, 2008) is an edited volume by Donna Mertens and Pauline Ginsberg that provides useful guidance about ethical issues in evaluation. </a:t>
            </a:r>
          </a:p>
          <a:p>
            <a:pPr eaLnBrk="1" hangingPunct="1">
              <a:lnSpc>
                <a:spcPct val="90000"/>
              </a:lnSpc>
              <a:buFontTx/>
              <a:buChar char="•"/>
            </a:pPr>
            <a:r>
              <a:rPr lang="en-US" altLang="en-US" dirty="0">
                <a:latin typeface="Arial" panose="020B0604020202020204" pitchFamily="34" charset="0"/>
              </a:rPr>
              <a:t>   Michael Morris, who formerly wrote the Ethics column in AJE, edited a casebook, </a:t>
            </a:r>
            <a:r>
              <a:rPr lang="en-US" altLang="en-US" i="1" dirty="0">
                <a:latin typeface="Arial" panose="020B0604020202020204" pitchFamily="34" charset="0"/>
              </a:rPr>
              <a:t>Evaluation Ethics for Best Practice: Cases and</a:t>
            </a:r>
            <a:r>
              <a:rPr lang="en-US" altLang="en-US" dirty="0">
                <a:solidFill>
                  <a:srgbClr val="0000FF"/>
                </a:solidFill>
                <a:latin typeface="Arial" panose="020B0604020202020204" pitchFamily="34" charset="0"/>
              </a:rPr>
              <a:t> </a:t>
            </a:r>
            <a:r>
              <a:rPr lang="en-US" altLang="en-US" i="1" dirty="0">
                <a:latin typeface="Arial" panose="020B0604020202020204" pitchFamily="34" charset="0"/>
              </a:rPr>
              <a:t>Commentaries</a:t>
            </a:r>
            <a:r>
              <a:rPr lang="en-US" altLang="en-US" dirty="0">
                <a:latin typeface="Arial" panose="020B0604020202020204" pitchFamily="34" charset="0"/>
              </a:rPr>
              <a:t> (Guilford Press, 2007). In this book, the authors use the </a:t>
            </a:r>
            <a:r>
              <a:rPr lang="en-US" altLang="en-US" i="1" dirty="0">
                <a:latin typeface="Arial" panose="020B0604020202020204" pitchFamily="34" charset="0"/>
              </a:rPr>
              <a:t>Guiding</a:t>
            </a:r>
            <a:r>
              <a:rPr lang="en-US" altLang="en-US" dirty="0">
                <a:latin typeface="Arial" panose="020B0604020202020204" pitchFamily="34" charset="0"/>
              </a:rPr>
              <a:t> </a:t>
            </a:r>
            <a:r>
              <a:rPr lang="en-US" altLang="en-US" i="1" dirty="0">
                <a:latin typeface="Arial" panose="020B0604020202020204" pitchFamily="34" charset="0"/>
              </a:rPr>
              <a:t>Principles</a:t>
            </a:r>
            <a:r>
              <a:rPr lang="en-US" altLang="en-US" dirty="0">
                <a:latin typeface="Arial" panose="020B0604020202020204" pitchFamily="34" charset="0"/>
              </a:rPr>
              <a:t> to analyze a series of cases, written to draw out a variety of ethical issues.</a:t>
            </a:r>
          </a:p>
          <a:p>
            <a:pPr eaLnBrk="1" hangingPunct="1">
              <a:lnSpc>
                <a:spcPct val="90000"/>
              </a:lnSpc>
              <a:buFontTx/>
              <a:buChar char="•"/>
            </a:pPr>
            <a:r>
              <a:rPr lang="en-US" altLang="en-US" i="1" dirty="0">
                <a:latin typeface="Arial" panose="020B0604020202020204" pitchFamily="34" charset="0"/>
              </a:rPr>
              <a:t>   Applied Ethics in Program Evaluation</a:t>
            </a:r>
            <a:r>
              <a:rPr lang="en-US" altLang="en-US" dirty="0">
                <a:latin typeface="Arial" panose="020B0604020202020204" pitchFamily="34" charset="0"/>
              </a:rPr>
              <a:t> (1996) provides a theoretical model of ethical decision making for practitioners. Through the use of vignettes, the authors provide ethical dilemmas and pose questions to stimulate thinking about positive and negative consequences of each option for evaluation practice. </a:t>
            </a: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7">
            <a:extLst>
              <a:ext uri="{FF2B5EF4-FFF2-40B4-BE49-F238E27FC236}">
                <a16:creationId xmlns:a16="http://schemas.microsoft.com/office/drawing/2014/main" id="{EFA1BAA8-AB03-C541-804D-E4D6B87DAA83}"/>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7263">
              <a:spcBef>
                <a:spcPct val="30000"/>
              </a:spcBef>
              <a:defRPr sz="1200">
                <a:solidFill>
                  <a:schemeClr val="tx1"/>
                </a:solidFill>
                <a:latin typeface="Arial" panose="020B0604020202020204" pitchFamily="34" charset="0"/>
              </a:defRPr>
            </a:lvl1pPr>
            <a:lvl2pPr marL="742950" indent="-285750" defTabSz="957263">
              <a:spcBef>
                <a:spcPct val="30000"/>
              </a:spcBef>
              <a:defRPr sz="1200">
                <a:solidFill>
                  <a:schemeClr val="tx1"/>
                </a:solidFill>
                <a:latin typeface="Arial" panose="020B0604020202020204" pitchFamily="34" charset="0"/>
              </a:defRPr>
            </a:lvl2pPr>
            <a:lvl3pPr marL="1143000" indent="-228600" defTabSz="957263">
              <a:spcBef>
                <a:spcPct val="30000"/>
              </a:spcBef>
              <a:defRPr sz="1200">
                <a:solidFill>
                  <a:schemeClr val="tx1"/>
                </a:solidFill>
                <a:latin typeface="Arial" panose="020B0604020202020204" pitchFamily="34" charset="0"/>
              </a:defRPr>
            </a:lvl3pPr>
            <a:lvl4pPr marL="1600200" indent="-228600" defTabSz="957263">
              <a:spcBef>
                <a:spcPct val="30000"/>
              </a:spcBef>
              <a:defRPr sz="1200">
                <a:solidFill>
                  <a:schemeClr val="tx1"/>
                </a:solidFill>
                <a:latin typeface="Arial" panose="020B0604020202020204" pitchFamily="34" charset="0"/>
              </a:defRPr>
            </a:lvl4pPr>
            <a:lvl5pPr marL="2057400" indent="-228600" defTabSz="957263">
              <a:spcBef>
                <a:spcPct val="30000"/>
              </a:spcBef>
              <a:defRPr sz="1200">
                <a:solidFill>
                  <a:schemeClr val="tx1"/>
                </a:solidFill>
                <a:latin typeface="Arial" panose="020B0604020202020204" pitchFamily="34" charset="0"/>
              </a:defRPr>
            </a:lvl5pPr>
            <a:lvl6pPr marL="2514600" indent="-228600" defTabSz="957263"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57263"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57263"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57263"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B8D23BF0-8634-BB44-8B79-781798C8F38F}" type="slidenum">
              <a:rPr lang="en-US" altLang="en-US" sz="1300"/>
              <a:pPr>
                <a:spcBef>
                  <a:spcPct val="0"/>
                </a:spcBef>
              </a:pPr>
              <a:t>17</a:t>
            </a:fld>
            <a:endParaRPr lang="en-US" altLang="en-US" sz="1300"/>
          </a:p>
        </p:txBody>
      </p:sp>
      <p:sp>
        <p:nvSpPr>
          <p:cNvPr id="38914" name="Rectangle 2">
            <a:extLst>
              <a:ext uri="{FF2B5EF4-FFF2-40B4-BE49-F238E27FC236}">
                <a16:creationId xmlns:a16="http://schemas.microsoft.com/office/drawing/2014/main" id="{DE907463-CCB3-004A-A395-C182CF07CC57}"/>
              </a:ext>
            </a:extLst>
          </p:cNvPr>
          <p:cNvSpPr>
            <a:spLocks noGrp="1" noRot="1" noChangeAspect="1" noChangeArrowheads="1" noTextEdit="1"/>
          </p:cNvSpPr>
          <p:nvPr>
            <p:ph type="sldImg"/>
          </p:nvPr>
        </p:nvSpPr>
        <p:spPr>
          <a:ln/>
        </p:spPr>
      </p:sp>
      <p:sp>
        <p:nvSpPr>
          <p:cNvPr id="38915" name="Rectangle 3">
            <a:extLst>
              <a:ext uri="{FF2B5EF4-FFF2-40B4-BE49-F238E27FC236}">
                <a16:creationId xmlns:a16="http://schemas.microsoft.com/office/drawing/2014/main" id="{F3AE6395-C464-BE47-9CC3-2B76AC0978BB}"/>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b="1" dirty="0">
                <a:latin typeface="Arial" panose="020B0604020202020204" pitchFamily="34" charset="0"/>
              </a:rPr>
              <a:t>Talking Points:</a:t>
            </a:r>
          </a:p>
          <a:p>
            <a:pPr eaLnBrk="1" hangingPunct="1">
              <a:buFontTx/>
              <a:buChar char="•"/>
            </a:pPr>
            <a:r>
              <a:rPr lang="en-US" altLang="en-US" dirty="0">
                <a:latin typeface="Arial" panose="020B0604020202020204" pitchFamily="34" charset="0"/>
              </a:rPr>
              <a:t>   This slide provides additional references</a:t>
            </a:r>
          </a:p>
          <a:p>
            <a:pPr eaLnBrk="1" hangingPunct="1"/>
            <a:endParaRPr lang="en-US" altLang="en-US" dirty="0">
              <a:latin typeface="Arial" panose="020B0604020202020204" pitchFamily="34" charset="0"/>
            </a:endParaRPr>
          </a:p>
          <a:p>
            <a:pPr eaLnBrk="1" hangingPunct="1">
              <a:buFontTx/>
              <a:buChar char="•"/>
            </a:pPr>
            <a:endParaRPr lang="en-US" altLang="en-US" dirty="0">
              <a:latin typeface="Arial" panose="020B0604020202020204" pitchFamily="34" charset="0"/>
            </a:endParaRPr>
          </a:p>
          <a:p>
            <a:pPr eaLnBrk="1" hangingPunct="1"/>
            <a:endParaRPr lang="en-US" altLang="en-US" dirty="0">
              <a:latin typeface="Arial" panose="020B0604020202020204" pitchFamily="34" charset="0"/>
            </a:endParaRPr>
          </a:p>
          <a:p>
            <a:pPr eaLnBrk="1" hangingPunct="1"/>
            <a:endParaRPr lang="en-US" altLang="en-US" dirty="0">
              <a:solidFill>
                <a:srgbClr val="FF0000"/>
              </a:solidFill>
              <a:latin typeface="Arial" panose="020B0604020202020204" pitchFamily="34"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Rectangle 7">
            <a:extLst>
              <a:ext uri="{FF2B5EF4-FFF2-40B4-BE49-F238E27FC236}">
                <a16:creationId xmlns:a16="http://schemas.microsoft.com/office/drawing/2014/main" id="{A3F0C476-C053-7A42-9B44-8A8894DDC22E}"/>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7263">
              <a:spcBef>
                <a:spcPct val="30000"/>
              </a:spcBef>
              <a:defRPr sz="1200">
                <a:solidFill>
                  <a:schemeClr val="tx1"/>
                </a:solidFill>
                <a:latin typeface="Arial" panose="020B0604020202020204" pitchFamily="34" charset="0"/>
              </a:defRPr>
            </a:lvl1pPr>
            <a:lvl2pPr marL="742950" indent="-285750" defTabSz="957263">
              <a:spcBef>
                <a:spcPct val="30000"/>
              </a:spcBef>
              <a:defRPr sz="1200">
                <a:solidFill>
                  <a:schemeClr val="tx1"/>
                </a:solidFill>
                <a:latin typeface="Arial" panose="020B0604020202020204" pitchFamily="34" charset="0"/>
              </a:defRPr>
            </a:lvl2pPr>
            <a:lvl3pPr marL="1143000" indent="-228600" defTabSz="957263">
              <a:spcBef>
                <a:spcPct val="30000"/>
              </a:spcBef>
              <a:defRPr sz="1200">
                <a:solidFill>
                  <a:schemeClr val="tx1"/>
                </a:solidFill>
                <a:latin typeface="Arial" panose="020B0604020202020204" pitchFamily="34" charset="0"/>
              </a:defRPr>
            </a:lvl3pPr>
            <a:lvl4pPr marL="1600200" indent="-228600" defTabSz="957263">
              <a:spcBef>
                <a:spcPct val="30000"/>
              </a:spcBef>
              <a:defRPr sz="1200">
                <a:solidFill>
                  <a:schemeClr val="tx1"/>
                </a:solidFill>
                <a:latin typeface="Arial" panose="020B0604020202020204" pitchFamily="34" charset="0"/>
              </a:defRPr>
            </a:lvl4pPr>
            <a:lvl5pPr marL="2057400" indent="-228600" defTabSz="957263">
              <a:spcBef>
                <a:spcPct val="30000"/>
              </a:spcBef>
              <a:defRPr sz="1200">
                <a:solidFill>
                  <a:schemeClr val="tx1"/>
                </a:solidFill>
                <a:latin typeface="Arial" panose="020B0604020202020204" pitchFamily="34" charset="0"/>
              </a:defRPr>
            </a:lvl5pPr>
            <a:lvl6pPr marL="2514600" indent="-228600" defTabSz="957263"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57263"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57263"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57263"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189D44F7-B442-3340-8247-23A579DB4665}" type="slidenum">
              <a:rPr lang="en-US" altLang="en-US" sz="1300"/>
              <a:pPr>
                <a:spcBef>
                  <a:spcPct val="0"/>
                </a:spcBef>
              </a:pPr>
              <a:t>18</a:t>
            </a:fld>
            <a:endParaRPr lang="en-US" altLang="en-US" sz="1300"/>
          </a:p>
        </p:txBody>
      </p:sp>
      <p:sp>
        <p:nvSpPr>
          <p:cNvPr id="40962" name="Rectangle 2">
            <a:extLst>
              <a:ext uri="{FF2B5EF4-FFF2-40B4-BE49-F238E27FC236}">
                <a16:creationId xmlns:a16="http://schemas.microsoft.com/office/drawing/2014/main" id="{1DCF1357-0A2C-C040-B83D-6936F4840D22}"/>
              </a:ext>
            </a:extLst>
          </p:cNvPr>
          <p:cNvSpPr>
            <a:spLocks noGrp="1" noRot="1" noChangeAspect="1" noChangeArrowheads="1" noTextEdit="1"/>
          </p:cNvSpPr>
          <p:nvPr>
            <p:ph type="sldImg"/>
          </p:nvPr>
        </p:nvSpPr>
        <p:spPr>
          <a:ln/>
        </p:spPr>
      </p:sp>
      <p:sp>
        <p:nvSpPr>
          <p:cNvPr id="40963" name="Rectangle 3">
            <a:extLst>
              <a:ext uri="{FF2B5EF4-FFF2-40B4-BE49-F238E27FC236}">
                <a16:creationId xmlns:a16="http://schemas.microsoft.com/office/drawing/2014/main" id="{819A4759-0401-8E40-AB94-8F570D4C66CB}"/>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b="1" dirty="0">
                <a:latin typeface="Arial" panose="020B0604020202020204" pitchFamily="34" charset="0"/>
              </a:rPr>
              <a:t>Talking Points:</a:t>
            </a:r>
          </a:p>
          <a:p>
            <a:pPr eaLnBrk="1" hangingPunct="1">
              <a:buFontTx/>
              <a:buChar char="•"/>
            </a:pPr>
            <a:r>
              <a:rPr lang="en-US" altLang="en-US" dirty="0">
                <a:latin typeface="Arial" panose="020B0604020202020204" pitchFamily="34" charset="0"/>
              </a:rPr>
              <a:t>   This slide provides additional references</a:t>
            </a:r>
          </a:p>
          <a:p>
            <a:pPr eaLnBrk="1" hangingPunct="1"/>
            <a:endParaRPr lang="en-US" altLang="en-US" dirty="0">
              <a:latin typeface="Arial" panose="020B0604020202020204" pitchFamily="34" charset="0"/>
            </a:endParaRPr>
          </a:p>
          <a:p>
            <a:pPr eaLnBrk="1" hangingPunct="1">
              <a:buFontTx/>
              <a:buChar char="•"/>
            </a:pPr>
            <a:endParaRPr lang="en-US" altLang="en-US" dirty="0">
              <a:latin typeface="Arial" panose="020B0604020202020204" pitchFamily="34" charset="0"/>
            </a:endParaRPr>
          </a:p>
          <a:p>
            <a:pPr eaLnBrk="1" hangingPunct="1"/>
            <a:endParaRPr lang="en-US" altLang="en-US" dirty="0">
              <a:latin typeface="Arial" panose="020B0604020202020204" pitchFamily="34" charset="0"/>
            </a:endParaRPr>
          </a:p>
          <a:p>
            <a:pPr eaLnBrk="1" hangingPunct="1"/>
            <a:endParaRPr lang="en-US" altLang="en-US" dirty="0">
              <a:solidFill>
                <a:srgbClr val="FF0000"/>
              </a:solidFill>
              <a:latin typeface="Arial" panose="020B0604020202020204" pitchFamily="34"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7">
            <a:extLst>
              <a:ext uri="{FF2B5EF4-FFF2-40B4-BE49-F238E27FC236}">
                <a16:creationId xmlns:a16="http://schemas.microsoft.com/office/drawing/2014/main" id="{7E575645-0CC3-684F-A4BE-4C4A14C1E56A}"/>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7263">
              <a:spcBef>
                <a:spcPct val="30000"/>
              </a:spcBef>
              <a:defRPr sz="1200">
                <a:solidFill>
                  <a:schemeClr val="tx1"/>
                </a:solidFill>
                <a:latin typeface="Arial" panose="020B0604020202020204" pitchFamily="34" charset="0"/>
              </a:defRPr>
            </a:lvl1pPr>
            <a:lvl2pPr marL="742950" indent="-285750" defTabSz="957263">
              <a:spcBef>
                <a:spcPct val="30000"/>
              </a:spcBef>
              <a:defRPr sz="1200">
                <a:solidFill>
                  <a:schemeClr val="tx1"/>
                </a:solidFill>
                <a:latin typeface="Arial" panose="020B0604020202020204" pitchFamily="34" charset="0"/>
              </a:defRPr>
            </a:lvl2pPr>
            <a:lvl3pPr marL="1143000" indent="-228600" defTabSz="957263">
              <a:spcBef>
                <a:spcPct val="30000"/>
              </a:spcBef>
              <a:defRPr sz="1200">
                <a:solidFill>
                  <a:schemeClr val="tx1"/>
                </a:solidFill>
                <a:latin typeface="Arial" panose="020B0604020202020204" pitchFamily="34" charset="0"/>
              </a:defRPr>
            </a:lvl3pPr>
            <a:lvl4pPr marL="1600200" indent="-228600" defTabSz="957263">
              <a:spcBef>
                <a:spcPct val="30000"/>
              </a:spcBef>
              <a:defRPr sz="1200">
                <a:solidFill>
                  <a:schemeClr val="tx1"/>
                </a:solidFill>
                <a:latin typeface="Arial" panose="020B0604020202020204" pitchFamily="34" charset="0"/>
              </a:defRPr>
            </a:lvl4pPr>
            <a:lvl5pPr marL="2057400" indent="-228600" defTabSz="957263">
              <a:spcBef>
                <a:spcPct val="30000"/>
              </a:spcBef>
              <a:defRPr sz="1200">
                <a:solidFill>
                  <a:schemeClr val="tx1"/>
                </a:solidFill>
                <a:latin typeface="Arial" panose="020B0604020202020204" pitchFamily="34" charset="0"/>
              </a:defRPr>
            </a:lvl5pPr>
            <a:lvl6pPr marL="2514600" indent="-228600" defTabSz="957263"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57263"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57263"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57263"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045ECD27-5672-474A-B332-51ADB0BC1B38}" type="slidenum">
              <a:rPr lang="en-US" altLang="en-US" sz="1300"/>
              <a:pPr>
                <a:spcBef>
                  <a:spcPct val="0"/>
                </a:spcBef>
              </a:pPr>
              <a:t>19</a:t>
            </a:fld>
            <a:endParaRPr lang="en-US" altLang="en-US" sz="1300"/>
          </a:p>
        </p:txBody>
      </p:sp>
      <p:sp>
        <p:nvSpPr>
          <p:cNvPr id="43010" name="Rectangle 2">
            <a:extLst>
              <a:ext uri="{FF2B5EF4-FFF2-40B4-BE49-F238E27FC236}">
                <a16:creationId xmlns:a16="http://schemas.microsoft.com/office/drawing/2014/main" id="{7896A22F-41BC-224C-A7E1-892D369E4712}"/>
              </a:ext>
            </a:extLst>
          </p:cNvPr>
          <p:cNvSpPr>
            <a:spLocks noGrp="1" noRot="1" noChangeAspect="1" noChangeArrowheads="1" noTextEdit="1"/>
          </p:cNvSpPr>
          <p:nvPr>
            <p:ph type="sldImg"/>
          </p:nvPr>
        </p:nvSpPr>
        <p:spPr>
          <a:ln/>
        </p:spPr>
      </p:sp>
      <p:sp>
        <p:nvSpPr>
          <p:cNvPr id="43011" name="Rectangle 3">
            <a:extLst>
              <a:ext uri="{FF2B5EF4-FFF2-40B4-BE49-F238E27FC236}">
                <a16:creationId xmlns:a16="http://schemas.microsoft.com/office/drawing/2014/main" id="{94EAC384-4FCC-D44A-87A9-D33A55F4641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b="1" dirty="0">
                <a:latin typeface="Arial" panose="020B0604020202020204" pitchFamily="34" charset="0"/>
              </a:rPr>
              <a:t>Talking Points:</a:t>
            </a:r>
          </a:p>
          <a:p>
            <a:pPr eaLnBrk="1" hangingPunct="1">
              <a:buFontTx/>
              <a:buChar char="•"/>
            </a:pPr>
            <a:r>
              <a:rPr lang="en-US" altLang="en-US" dirty="0">
                <a:latin typeface="Arial" panose="020B0604020202020204" pitchFamily="34" charset="0"/>
              </a:rPr>
              <a:t>   This slide provides additional references</a:t>
            </a:r>
          </a:p>
          <a:p>
            <a:pPr eaLnBrk="1" hangingPunct="1"/>
            <a:endParaRPr lang="en-US" altLang="en-US" dirty="0">
              <a:latin typeface="Arial" panose="020B0604020202020204" pitchFamily="34" charset="0"/>
            </a:endParaRPr>
          </a:p>
          <a:p>
            <a:pPr eaLnBrk="1" hangingPunct="1">
              <a:buFontTx/>
              <a:buChar char="•"/>
            </a:pPr>
            <a:endParaRPr lang="en-US" altLang="en-US" dirty="0">
              <a:latin typeface="Arial" panose="020B0604020202020204" pitchFamily="34" charset="0"/>
            </a:endParaRPr>
          </a:p>
          <a:p>
            <a:pPr eaLnBrk="1" hangingPunct="1"/>
            <a:endParaRPr lang="en-US" altLang="en-US" dirty="0">
              <a:latin typeface="Arial" panose="020B0604020202020204" pitchFamily="34" charset="0"/>
            </a:endParaRPr>
          </a:p>
          <a:p>
            <a:pPr eaLnBrk="1" hangingPunct="1"/>
            <a:endParaRPr lang="en-US" altLang="en-US" dirty="0">
              <a:solidFill>
                <a:srgbClr val="FF0000"/>
              </a:solidFill>
              <a:latin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7">
            <a:extLst>
              <a:ext uri="{FF2B5EF4-FFF2-40B4-BE49-F238E27FC236}">
                <a16:creationId xmlns:a16="http://schemas.microsoft.com/office/drawing/2014/main" id="{E12198EB-7BE4-8B4C-934E-05E87C5B5C42}"/>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7263">
              <a:spcBef>
                <a:spcPct val="30000"/>
              </a:spcBef>
              <a:defRPr sz="1200">
                <a:solidFill>
                  <a:schemeClr val="tx1"/>
                </a:solidFill>
                <a:latin typeface="Arial" panose="020B0604020202020204" pitchFamily="34" charset="0"/>
              </a:defRPr>
            </a:lvl1pPr>
            <a:lvl2pPr marL="742950" indent="-285750" defTabSz="957263">
              <a:spcBef>
                <a:spcPct val="30000"/>
              </a:spcBef>
              <a:defRPr sz="1200">
                <a:solidFill>
                  <a:schemeClr val="tx1"/>
                </a:solidFill>
                <a:latin typeface="Arial" panose="020B0604020202020204" pitchFamily="34" charset="0"/>
              </a:defRPr>
            </a:lvl2pPr>
            <a:lvl3pPr marL="1143000" indent="-228600" defTabSz="957263">
              <a:spcBef>
                <a:spcPct val="30000"/>
              </a:spcBef>
              <a:defRPr sz="1200">
                <a:solidFill>
                  <a:schemeClr val="tx1"/>
                </a:solidFill>
                <a:latin typeface="Arial" panose="020B0604020202020204" pitchFamily="34" charset="0"/>
              </a:defRPr>
            </a:lvl3pPr>
            <a:lvl4pPr marL="1600200" indent="-228600" defTabSz="957263">
              <a:spcBef>
                <a:spcPct val="30000"/>
              </a:spcBef>
              <a:defRPr sz="1200">
                <a:solidFill>
                  <a:schemeClr val="tx1"/>
                </a:solidFill>
                <a:latin typeface="Arial" panose="020B0604020202020204" pitchFamily="34" charset="0"/>
              </a:defRPr>
            </a:lvl4pPr>
            <a:lvl5pPr marL="2057400" indent="-228600" defTabSz="957263">
              <a:spcBef>
                <a:spcPct val="30000"/>
              </a:spcBef>
              <a:defRPr sz="1200">
                <a:solidFill>
                  <a:schemeClr val="tx1"/>
                </a:solidFill>
                <a:latin typeface="Arial" panose="020B0604020202020204" pitchFamily="34" charset="0"/>
              </a:defRPr>
            </a:lvl5pPr>
            <a:lvl6pPr marL="2514600" indent="-228600" defTabSz="957263"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57263"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57263"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57263"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56351C38-3EE5-BB48-8DDB-454B9723EEC4}" type="slidenum">
              <a:rPr lang="en-US" altLang="en-US" sz="1300"/>
              <a:pPr>
                <a:spcBef>
                  <a:spcPct val="0"/>
                </a:spcBef>
              </a:pPr>
              <a:t>2</a:t>
            </a:fld>
            <a:endParaRPr lang="en-US" altLang="en-US" sz="1300"/>
          </a:p>
        </p:txBody>
      </p:sp>
      <p:sp>
        <p:nvSpPr>
          <p:cNvPr id="8194" name="Rectangle 2">
            <a:extLst>
              <a:ext uri="{FF2B5EF4-FFF2-40B4-BE49-F238E27FC236}">
                <a16:creationId xmlns:a16="http://schemas.microsoft.com/office/drawing/2014/main" id="{EF705E6F-6DF4-2E43-ACCE-44DA7B2330AF}"/>
              </a:ext>
            </a:extLst>
          </p:cNvPr>
          <p:cNvSpPr>
            <a:spLocks noGrp="1" noRot="1" noChangeAspect="1" noChangeArrowheads="1" noTextEdit="1"/>
          </p:cNvSpPr>
          <p:nvPr>
            <p:ph type="sldImg"/>
          </p:nvPr>
        </p:nvSpPr>
        <p:spPr>
          <a:xfrm>
            <a:off x="1247775" y="681038"/>
            <a:ext cx="4800600" cy="3600450"/>
          </a:xfrm>
          <a:ln/>
        </p:spPr>
      </p:sp>
      <p:sp>
        <p:nvSpPr>
          <p:cNvPr id="8195" name="Rectangle 3">
            <a:extLst>
              <a:ext uri="{FF2B5EF4-FFF2-40B4-BE49-F238E27FC236}">
                <a16:creationId xmlns:a16="http://schemas.microsoft.com/office/drawing/2014/main" id="{05B3489C-2267-6149-8C1C-D03F48050B9B}"/>
              </a:ext>
            </a:extLst>
          </p:cNvPr>
          <p:cNvSpPr>
            <a:spLocks noGrp="1" noChangeArrowheads="1"/>
          </p:cNvSpPr>
          <p:nvPr>
            <p:ph type="body" idx="1"/>
          </p:nvPr>
        </p:nvSpPr>
        <p:spPr>
          <a:xfrm>
            <a:off x="652463" y="4462463"/>
            <a:ext cx="5849937" cy="43195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28600" indent="-228600" eaLnBrk="1" hangingPunct="1"/>
            <a:r>
              <a:rPr lang="en-US" altLang="en-US" b="1">
                <a:latin typeface="Arial" panose="020B0604020202020204" pitchFamily="34" charset="0"/>
              </a:rPr>
              <a:t>Talking Points:</a:t>
            </a:r>
          </a:p>
          <a:p>
            <a:pPr marL="228600" indent="-228600" eaLnBrk="1" hangingPunct="1">
              <a:buFontTx/>
              <a:buChar char="•"/>
            </a:pPr>
            <a:r>
              <a:rPr lang="en-US" altLang="en-US">
                <a:latin typeface="Arial" panose="020B0604020202020204" pitchFamily="34" charset="0"/>
              </a:rPr>
              <a:t>You will want to introduce the objectives of the workshop.</a:t>
            </a:r>
          </a:p>
          <a:p>
            <a:pPr marL="228600" indent="-228600" eaLnBrk="1" hangingPunct="1">
              <a:buFontTx/>
              <a:buChar char="•"/>
            </a:pPr>
            <a:r>
              <a:rPr lang="en-US" altLang="en-US">
                <a:latin typeface="Arial" panose="020B0604020202020204" pitchFamily="34" charset="0"/>
              </a:rPr>
              <a:t>Describe the methods to be used:  presentations by the facilitator, small group work on a case study, and large group discussion.</a:t>
            </a:r>
          </a:p>
          <a:p>
            <a:pPr marL="228600" indent="-228600" eaLnBrk="1" hangingPunct="1">
              <a:buFontTx/>
              <a:buChar char="•"/>
            </a:pPr>
            <a:r>
              <a:rPr lang="en-US" altLang="en-US">
                <a:latin typeface="Arial" panose="020B0604020202020204" pitchFamily="34" charset="0"/>
              </a:rPr>
              <a:t>Explain that the </a:t>
            </a:r>
            <a:r>
              <a:rPr lang="en-US" altLang="en-US" i="1">
                <a:latin typeface="Arial" panose="020B0604020202020204" pitchFamily="34" charset="0"/>
              </a:rPr>
              <a:t>Guiding Principles</a:t>
            </a:r>
            <a:r>
              <a:rPr lang="en-US" altLang="en-US">
                <a:latin typeface="Arial" panose="020B0604020202020204" pitchFamily="34" charset="0"/>
              </a:rPr>
              <a:t> provide a foundation for the ethical practice of evaluation. </a:t>
            </a:r>
          </a:p>
          <a:p>
            <a:pPr marL="228600" indent="-228600" eaLnBrk="1" hangingPunct="1">
              <a:buFontTx/>
              <a:buChar char="•"/>
            </a:pPr>
            <a:r>
              <a:rPr lang="en-US" altLang="en-US">
                <a:latin typeface="Arial" panose="020B0604020202020204" pitchFamily="34" charset="0"/>
              </a:rPr>
              <a:t>The </a:t>
            </a:r>
            <a:r>
              <a:rPr lang="en-US" altLang="en-US" i="1">
                <a:latin typeface="Arial" panose="020B0604020202020204" pitchFamily="34" charset="0"/>
              </a:rPr>
              <a:t>GP</a:t>
            </a:r>
            <a:r>
              <a:rPr lang="en-US" altLang="en-US">
                <a:latin typeface="Arial" panose="020B0604020202020204" pitchFamily="34" charset="0"/>
              </a:rPr>
              <a:t> should be used as we plan, design, and conduct evaluations and disseminate evaluation results. </a:t>
            </a:r>
          </a:p>
          <a:p>
            <a:pPr marL="228600" indent="-228600" eaLnBrk="1" hangingPunct="1">
              <a:buFontTx/>
              <a:buChar char="•"/>
            </a:pPr>
            <a:r>
              <a:rPr lang="en-US" altLang="en-US">
                <a:latin typeface="Arial" panose="020B0604020202020204" pitchFamily="34" charset="0"/>
              </a:rPr>
              <a:t>This workshop is organized around the </a:t>
            </a:r>
            <a:r>
              <a:rPr lang="en-US" altLang="en-US" i="1">
                <a:latin typeface="Arial" panose="020B0604020202020204" pitchFamily="34" charset="0"/>
              </a:rPr>
              <a:t>GP</a:t>
            </a:r>
            <a:r>
              <a:rPr lang="en-US" altLang="en-US">
                <a:latin typeface="Arial" panose="020B0604020202020204" pitchFamily="34" charset="0"/>
              </a:rPr>
              <a:t> but may not address every issue related to ethical practice the participants may have.</a:t>
            </a:r>
          </a:p>
          <a:p>
            <a:pPr marL="228600" indent="-228600" eaLnBrk="1" hangingPunct="1"/>
            <a:endParaRPr lang="en-US" altLang="en-US" b="1">
              <a:latin typeface="Arial" panose="020B0604020202020204" pitchFamily="34"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7">
            <a:extLst>
              <a:ext uri="{FF2B5EF4-FFF2-40B4-BE49-F238E27FC236}">
                <a16:creationId xmlns:a16="http://schemas.microsoft.com/office/drawing/2014/main" id="{2B9CE557-D620-5346-89AF-5244F102F455}"/>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7263">
              <a:spcBef>
                <a:spcPct val="30000"/>
              </a:spcBef>
              <a:defRPr sz="1200">
                <a:solidFill>
                  <a:schemeClr val="tx1"/>
                </a:solidFill>
                <a:latin typeface="Arial" panose="020B0604020202020204" pitchFamily="34" charset="0"/>
              </a:defRPr>
            </a:lvl1pPr>
            <a:lvl2pPr marL="742950" indent="-285750" defTabSz="957263">
              <a:spcBef>
                <a:spcPct val="30000"/>
              </a:spcBef>
              <a:defRPr sz="1200">
                <a:solidFill>
                  <a:schemeClr val="tx1"/>
                </a:solidFill>
                <a:latin typeface="Arial" panose="020B0604020202020204" pitchFamily="34" charset="0"/>
              </a:defRPr>
            </a:lvl2pPr>
            <a:lvl3pPr marL="1143000" indent="-228600" defTabSz="957263">
              <a:spcBef>
                <a:spcPct val="30000"/>
              </a:spcBef>
              <a:defRPr sz="1200">
                <a:solidFill>
                  <a:schemeClr val="tx1"/>
                </a:solidFill>
                <a:latin typeface="Arial" panose="020B0604020202020204" pitchFamily="34" charset="0"/>
              </a:defRPr>
            </a:lvl3pPr>
            <a:lvl4pPr marL="1600200" indent="-228600" defTabSz="957263">
              <a:spcBef>
                <a:spcPct val="30000"/>
              </a:spcBef>
              <a:defRPr sz="1200">
                <a:solidFill>
                  <a:schemeClr val="tx1"/>
                </a:solidFill>
                <a:latin typeface="Arial" panose="020B0604020202020204" pitchFamily="34" charset="0"/>
              </a:defRPr>
            </a:lvl4pPr>
            <a:lvl5pPr marL="2057400" indent="-228600" defTabSz="957263">
              <a:spcBef>
                <a:spcPct val="30000"/>
              </a:spcBef>
              <a:defRPr sz="1200">
                <a:solidFill>
                  <a:schemeClr val="tx1"/>
                </a:solidFill>
                <a:latin typeface="Arial" panose="020B0604020202020204" pitchFamily="34" charset="0"/>
              </a:defRPr>
            </a:lvl5pPr>
            <a:lvl6pPr marL="2514600" indent="-228600" defTabSz="957263"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57263"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57263"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57263"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E50ABCED-469E-6242-B915-2FC71E42CA92}" type="slidenum">
              <a:rPr lang="en-US" altLang="en-US" sz="1300"/>
              <a:pPr>
                <a:spcBef>
                  <a:spcPct val="0"/>
                </a:spcBef>
              </a:pPr>
              <a:t>20</a:t>
            </a:fld>
            <a:endParaRPr lang="en-US" altLang="en-US" sz="1300"/>
          </a:p>
        </p:txBody>
      </p:sp>
      <p:sp>
        <p:nvSpPr>
          <p:cNvPr id="45058" name="Rectangle 2">
            <a:extLst>
              <a:ext uri="{FF2B5EF4-FFF2-40B4-BE49-F238E27FC236}">
                <a16:creationId xmlns:a16="http://schemas.microsoft.com/office/drawing/2014/main" id="{55CE6339-F981-C249-9737-943691F3D0F1}"/>
              </a:ext>
            </a:extLst>
          </p:cNvPr>
          <p:cNvSpPr>
            <a:spLocks noGrp="1" noRot="1" noChangeAspect="1" noChangeArrowheads="1" noTextEdit="1"/>
          </p:cNvSpPr>
          <p:nvPr>
            <p:ph type="sldImg"/>
          </p:nvPr>
        </p:nvSpPr>
        <p:spPr>
          <a:xfrm>
            <a:off x="1247775" y="711200"/>
            <a:ext cx="4800600" cy="3600450"/>
          </a:xfrm>
          <a:ln/>
        </p:spPr>
      </p:sp>
      <p:sp>
        <p:nvSpPr>
          <p:cNvPr id="45059" name="Rectangle 3">
            <a:extLst>
              <a:ext uri="{FF2B5EF4-FFF2-40B4-BE49-F238E27FC236}">
                <a16:creationId xmlns:a16="http://schemas.microsoft.com/office/drawing/2014/main" id="{B1FE0150-0298-C045-9E6B-59C0C0DBBA99}"/>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b="1" dirty="0">
                <a:latin typeface="Arial" panose="020B0604020202020204" pitchFamily="34" charset="0"/>
              </a:rPr>
              <a:t>Talking Points:</a:t>
            </a:r>
          </a:p>
          <a:p>
            <a:pPr eaLnBrk="1" hangingPunct="1">
              <a:buFontTx/>
              <a:buChar char="•"/>
            </a:pPr>
            <a:r>
              <a:rPr lang="en-US" altLang="en-US" dirty="0">
                <a:latin typeface="Arial" panose="020B0604020202020204" pitchFamily="34" charset="0"/>
              </a:rPr>
              <a:t>   This slide provides additional references</a:t>
            </a:r>
          </a:p>
          <a:p>
            <a:pPr eaLnBrk="1" hangingPunct="1"/>
            <a:endParaRPr lang="en-US" altLang="en-US" dirty="0">
              <a:latin typeface="Arial" panose="020B0604020202020204" pitchFamily="34"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Rectangle 7">
            <a:extLst>
              <a:ext uri="{FF2B5EF4-FFF2-40B4-BE49-F238E27FC236}">
                <a16:creationId xmlns:a16="http://schemas.microsoft.com/office/drawing/2014/main" id="{A004930E-7DF7-5C46-A688-84B4E3B1375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7263">
              <a:spcBef>
                <a:spcPct val="30000"/>
              </a:spcBef>
              <a:defRPr sz="1200">
                <a:solidFill>
                  <a:schemeClr val="tx1"/>
                </a:solidFill>
                <a:latin typeface="Arial" panose="020B0604020202020204" pitchFamily="34" charset="0"/>
              </a:defRPr>
            </a:lvl1pPr>
            <a:lvl2pPr marL="742950" indent="-285750" defTabSz="957263">
              <a:spcBef>
                <a:spcPct val="30000"/>
              </a:spcBef>
              <a:defRPr sz="1200">
                <a:solidFill>
                  <a:schemeClr val="tx1"/>
                </a:solidFill>
                <a:latin typeface="Arial" panose="020B0604020202020204" pitchFamily="34" charset="0"/>
              </a:defRPr>
            </a:lvl2pPr>
            <a:lvl3pPr marL="1143000" indent="-228600" defTabSz="957263">
              <a:spcBef>
                <a:spcPct val="30000"/>
              </a:spcBef>
              <a:defRPr sz="1200">
                <a:solidFill>
                  <a:schemeClr val="tx1"/>
                </a:solidFill>
                <a:latin typeface="Arial" panose="020B0604020202020204" pitchFamily="34" charset="0"/>
              </a:defRPr>
            </a:lvl3pPr>
            <a:lvl4pPr marL="1600200" indent="-228600" defTabSz="957263">
              <a:spcBef>
                <a:spcPct val="30000"/>
              </a:spcBef>
              <a:defRPr sz="1200">
                <a:solidFill>
                  <a:schemeClr val="tx1"/>
                </a:solidFill>
                <a:latin typeface="Arial" panose="020B0604020202020204" pitchFamily="34" charset="0"/>
              </a:defRPr>
            </a:lvl4pPr>
            <a:lvl5pPr marL="2057400" indent="-228600" defTabSz="957263">
              <a:spcBef>
                <a:spcPct val="30000"/>
              </a:spcBef>
              <a:defRPr sz="1200">
                <a:solidFill>
                  <a:schemeClr val="tx1"/>
                </a:solidFill>
                <a:latin typeface="Arial" panose="020B0604020202020204" pitchFamily="34" charset="0"/>
              </a:defRPr>
            </a:lvl5pPr>
            <a:lvl6pPr marL="2514600" indent="-228600" defTabSz="957263"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57263"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57263"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57263"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D093319F-6EB0-4F45-9136-9A8F8032FA42}" type="slidenum">
              <a:rPr lang="en-US" altLang="en-US" sz="1300"/>
              <a:pPr>
                <a:spcBef>
                  <a:spcPct val="0"/>
                </a:spcBef>
              </a:pPr>
              <a:t>21</a:t>
            </a:fld>
            <a:endParaRPr lang="en-US" altLang="en-US" sz="1300"/>
          </a:p>
        </p:txBody>
      </p:sp>
      <p:sp>
        <p:nvSpPr>
          <p:cNvPr id="47106" name="Rectangle 2">
            <a:extLst>
              <a:ext uri="{FF2B5EF4-FFF2-40B4-BE49-F238E27FC236}">
                <a16:creationId xmlns:a16="http://schemas.microsoft.com/office/drawing/2014/main" id="{D1B32505-9A47-AA46-9F11-55B0F52EC247}"/>
              </a:ext>
            </a:extLst>
          </p:cNvPr>
          <p:cNvSpPr>
            <a:spLocks noGrp="1" noRot="1" noChangeAspect="1" noChangeArrowheads="1" noTextEdit="1"/>
          </p:cNvSpPr>
          <p:nvPr>
            <p:ph type="sldImg"/>
          </p:nvPr>
        </p:nvSpPr>
        <p:spPr>
          <a:ln/>
        </p:spPr>
      </p:sp>
      <p:sp>
        <p:nvSpPr>
          <p:cNvPr id="47107" name="Rectangle 3">
            <a:extLst>
              <a:ext uri="{FF2B5EF4-FFF2-40B4-BE49-F238E27FC236}">
                <a16:creationId xmlns:a16="http://schemas.microsoft.com/office/drawing/2014/main" id="{BE9F312E-58D8-674E-9686-6FD4B6B886BB}"/>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b="1" dirty="0">
                <a:latin typeface="Arial" panose="020B0604020202020204" pitchFamily="34" charset="0"/>
              </a:rPr>
              <a:t>Talking Points:</a:t>
            </a:r>
          </a:p>
          <a:p>
            <a:pPr eaLnBrk="1" hangingPunct="1">
              <a:buFontTx/>
              <a:buChar char="•"/>
            </a:pPr>
            <a:r>
              <a:rPr lang="en-US" altLang="en-US" b="1" dirty="0">
                <a:latin typeface="Arial" panose="020B0604020202020204" pitchFamily="34" charset="0"/>
              </a:rPr>
              <a:t>  </a:t>
            </a:r>
            <a:r>
              <a:rPr lang="en-US" altLang="en-US" dirty="0">
                <a:latin typeface="Arial" panose="020B0604020202020204" pitchFamily="34" charset="0"/>
              </a:rPr>
              <a:t>This training package on the </a:t>
            </a:r>
            <a:r>
              <a:rPr lang="en-US" altLang="en-US" i="1" dirty="0">
                <a:latin typeface="Arial" panose="020B0604020202020204" pitchFamily="34" charset="0"/>
              </a:rPr>
              <a:t>Guiding Principles</a:t>
            </a:r>
            <a:r>
              <a:rPr lang="en-US" altLang="en-US" dirty="0">
                <a:latin typeface="Arial" panose="020B0604020202020204" pitchFamily="34" charset="0"/>
              </a:rPr>
              <a:t> was developed in 2006-07 by an appointed Task Force under the auspices of the former AEA Ethics Committee, and was updated and expanded in 2021. </a:t>
            </a:r>
          </a:p>
          <a:p>
            <a:pPr eaLnBrk="1" hangingPunct="1"/>
            <a:endParaRPr lang="en-US" altLang="en-US" dirty="0">
              <a:latin typeface="Arial" panose="020B0604020202020204" pitchFamily="34" charset="0"/>
            </a:endParaRPr>
          </a:p>
          <a:p>
            <a:pPr eaLnBrk="1" hangingPunct="1">
              <a:buFontTx/>
              <a:buChar char="•"/>
            </a:pPr>
            <a:r>
              <a:rPr lang="en-US" altLang="en-US" dirty="0">
                <a:latin typeface="Arial" panose="020B0604020202020204" pitchFamily="34" charset="0"/>
              </a:rPr>
              <a:t>  This slide lists the members of the Task Force that worked collaboratively to develop and pilot test the </a:t>
            </a:r>
            <a:r>
              <a:rPr lang="en-US" altLang="en-US" i="1" dirty="0">
                <a:latin typeface="Arial" panose="020B0604020202020204" pitchFamily="34" charset="0"/>
              </a:rPr>
              <a:t>GP</a:t>
            </a:r>
            <a:r>
              <a:rPr lang="en-US" altLang="en-US" dirty="0">
                <a:latin typeface="Arial" panose="020B0604020202020204" pitchFamily="34" charset="0"/>
              </a:rPr>
              <a:t> workshop components.  </a:t>
            </a: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Rectangle 7">
            <a:extLst>
              <a:ext uri="{FF2B5EF4-FFF2-40B4-BE49-F238E27FC236}">
                <a16:creationId xmlns:a16="http://schemas.microsoft.com/office/drawing/2014/main" id="{2EFCFB9D-9116-B247-8C23-B895F3D8B1CA}"/>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7263">
              <a:spcBef>
                <a:spcPct val="30000"/>
              </a:spcBef>
              <a:defRPr sz="1200">
                <a:solidFill>
                  <a:schemeClr val="tx1"/>
                </a:solidFill>
                <a:latin typeface="Arial" panose="020B0604020202020204" pitchFamily="34" charset="0"/>
              </a:defRPr>
            </a:lvl1pPr>
            <a:lvl2pPr marL="742950" indent="-285750" defTabSz="957263">
              <a:spcBef>
                <a:spcPct val="30000"/>
              </a:spcBef>
              <a:defRPr sz="1200">
                <a:solidFill>
                  <a:schemeClr val="tx1"/>
                </a:solidFill>
                <a:latin typeface="Arial" panose="020B0604020202020204" pitchFamily="34" charset="0"/>
              </a:defRPr>
            </a:lvl2pPr>
            <a:lvl3pPr marL="1143000" indent="-228600" defTabSz="957263">
              <a:spcBef>
                <a:spcPct val="30000"/>
              </a:spcBef>
              <a:defRPr sz="1200">
                <a:solidFill>
                  <a:schemeClr val="tx1"/>
                </a:solidFill>
                <a:latin typeface="Arial" panose="020B0604020202020204" pitchFamily="34" charset="0"/>
              </a:defRPr>
            </a:lvl3pPr>
            <a:lvl4pPr marL="1600200" indent="-228600" defTabSz="957263">
              <a:spcBef>
                <a:spcPct val="30000"/>
              </a:spcBef>
              <a:defRPr sz="1200">
                <a:solidFill>
                  <a:schemeClr val="tx1"/>
                </a:solidFill>
                <a:latin typeface="Arial" panose="020B0604020202020204" pitchFamily="34" charset="0"/>
              </a:defRPr>
            </a:lvl4pPr>
            <a:lvl5pPr marL="2057400" indent="-228600" defTabSz="957263">
              <a:spcBef>
                <a:spcPct val="30000"/>
              </a:spcBef>
              <a:defRPr sz="1200">
                <a:solidFill>
                  <a:schemeClr val="tx1"/>
                </a:solidFill>
                <a:latin typeface="Arial" panose="020B0604020202020204" pitchFamily="34" charset="0"/>
              </a:defRPr>
            </a:lvl5pPr>
            <a:lvl6pPr marL="2514600" indent="-228600" defTabSz="957263"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57263"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57263"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57263"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F91BF7D7-B62F-8447-A51E-C1CCE001A6C6}" type="slidenum">
              <a:rPr lang="en-US" altLang="en-US" sz="1300"/>
              <a:pPr>
                <a:spcBef>
                  <a:spcPct val="0"/>
                </a:spcBef>
              </a:pPr>
              <a:t>22</a:t>
            </a:fld>
            <a:endParaRPr lang="en-US" altLang="en-US" sz="1300"/>
          </a:p>
        </p:txBody>
      </p:sp>
      <p:sp>
        <p:nvSpPr>
          <p:cNvPr id="49154" name="Rectangle 2">
            <a:extLst>
              <a:ext uri="{FF2B5EF4-FFF2-40B4-BE49-F238E27FC236}">
                <a16:creationId xmlns:a16="http://schemas.microsoft.com/office/drawing/2014/main" id="{2B398D86-2135-484A-A304-0508208B0AB4}"/>
              </a:ext>
            </a:extLst>
          </p:cNvPr>
          <p:cNvSpPr>
            <a:spLocks noGrp="1" noRot="1" noChangeAspect="1" noChangeArrowheads="1" noTextEdit="1"/>
          </p:cNvSpPr>
          <p:nvPr>
            <p:ph type="sldImg"/>
          </p:nvPr>
        </p:nvSpPr>
        <p:spPr>
          <a:ln/>
        </p:spPr>
      </p:sp>
      <p:sp>
        <p:nvSpPr>
          <p:cNvPr id="44036" name="Rectangle 3">
            <a:extLst>
              <a:ext uri="{FF2B5EF4-FFF2-40B4-BE49-F238E27FC236}">
                <a16:creationId xmlns:a16="http://schemas.microsoft.com/office/drawing/2014/main" id="{BE2B2B58-CA6A-174B-A6DA-C2877C24EF18}"/>
              </a:ext>
            </a:extLst>
          </p:cNvPr>
          <p:cNvSpPr>
            <a:spLocks noGrp="1" noChangeArrowheads="1"/>
          </p:cNvSpPr>
          <p:nvPr>
            <p:ph type="body" idx="1"/>
          </p:nvPr>
        </p:nvSpPr>
        <p:spPr>
          <a:xfrm>
            <a:off x="731838" y="4560888"/>
            <a:ext cx="5851525" cy="4706937"/>
          </a:xfrm>
          <a:ln/>
        </p:spPr>
        <p:txBody>
          <a:bodyPr/>
          <a:lstStyle/>
          <a:p>
            <a:pPr eaLnBrk="1" hangingPunct="1">
              <a:lnSpc>
                <a:spcPct val="80000"/>
              </a:lnSpc>
              <a:defRPr/>
            </a:pPr>
            <a:r>
              <a:rPr lang="en-US" b="1" dirty="0"/>
              <a:t>Talking Points:</a:t>
            </a:r>
          </a:p>
          <a:p>
            <a:pPr eaLnBrk="1" hangingPunct="1">
              <a:lnSpc>
                <a:spcPct val="80000"/>
              </a:lnSpc>
              <a:buFontTx/>
              <a:buChar char="•"/>
              <a:defRPr/>
            </a:pPr>
            <a:r>
              <a:rPr lang="en-US" b="1" dirty="0"/>
              <a:t>   </a:t>
            </a:r>
            <a:r>
              <a:rPr lang="en-US" dirty="0"/>
              <a:t>The objectives of this workshop have been: 1) to provide an overview of the </a:t>
            </a:r>
            <a:r>
              <a:rPr lang="en-US" i="1" dirty="0"/>
              <a:t>GP</a:t>
            </a:r>
            <a:r>
              <a:rPr lang="en-US" dirty="0"/>
              <a:t>, 2) to analyze them in an evaluation case study, and 3) to consider how the </a:t>
            </a:r>
            <a:r>
              <a:rPr lang="en-US" i="1" dirty="0"/>
              <a:t>GP</a:t>
            </a:r>
            <a:r>
              <a:rPr lang="en-US" dirty="0"/>
              <a:t> can be used to guide ethical evaluation practice. </a:t>
            </a:r>
          </a:p>
          <a:p>
            <a:pPr eaLnBrk="1" hangingPunct="1">
              <a:lnSpc>
                <a:spcPct val="80000"/>
              </a:lnSpc>
              <a:buFontTx/>
              <a:buChar char="•"/>
              <a:defRPr/>
            </a:pPr>
            <a:r>
              <a:rPr lang="en-US" dirty="0"/>
              <a:t>   You may want to conclude that now it is up to the participants to use the </a:t>
            </a:r>
            <a:r>
              <a:rPr lang="en-US" i="1" dirty="0"/>
              <a:t>Guiding Principles</a:t>
            </a:r>
            <a:r>
              <a:rPr lang="en-US" dirty="0"/>
              <a:t> as they design and conduct their own evaluations (or commission evaluations for their organization). In that way, the </a:t>
            </a:r>
            <a:r>
              <a:rPr lang="en-US" i="1" dirty="0"/>
              <a:t>Guiding Principles</a:t>
            </a:r>
            <a:r>
              <a:rPr lang="en-US" dirty="0"/>
              <a:t> will come to life and help to improve evaluation practice.</a:t>
            </a:r>
          </a:p>
          <a:p>
            <a:pPr eaLnBrk="1" hangingPunct="1">
              <a:lnSpc>
                <a:spcPct val="80000"/>
              </a:lnSpc>
              <a:buFontTx/>
              <a:buChar char="•"/>
              <a:defRPr/>
            </a:pPr>
            <a:r>
              <a:rPr lang="en-US" dirty="0"/>
              <a:t>   Get participants’ feedback on the workshop and how it can be improved.   </a:t>
            </a:r>
          </a:p>
          <a:p>
            <a:pPr eaLnBrk="1" hangingPunct="1">
              <a:lnSpc>
                <a:spcPct val="80000"/>
              </a:lnSpc>
              <a:defRPr/>
            </a:pPr>
            <a:endParaRPr lang="en-US" dirty="0"/>
          </a:p>
          <a:p>
            <a:pPr eaLnBrk="1" hangingPunct="1">
              <a:lnSpc>
                <a:spcPct val="80000"/>
              </a:lnSpc>
              <a:defRPr/>
            </a:pPr>
            <a:r>
              <a:rPr lang="en-US" b="1" dirty="0"/>
              <a:t>Adaptation:</a:t>
            </a:r>
          </a:p>
          <a:p>
            <a:pPr eaLnBrk="1" hangingPunct="1">
              <a:lnSpc>
                <a:spcPct val="80000"/>
              </a:lnSpc>
              <a:buFontTx/>
              <a:buChar char="•"/>
              <a:defRPr/>
            </a:pPr>
            <a:r>
              <a:rPr lang="en-US" dirty="0"/>
              <a:t>   You may revise the optional </a:t>
            </a:r>
            <a:r>
              <a:rPr lang="en-US"/>
              <a:t>evaluation in </a:t>
            </a:r>
            <a:r>
              <a:rPr lang="en-US" dirty="0"/>
              <a:t>any way or get verbal feedback from the participants.</a:t>
            </a:r>
          </a:p>
          <a:p>
            <a:pPr eaLnBrk="1" hangingPunct="1">
              <a:lnSpc>
                <a:spcPct val="80000"/>
              </a:lnSpc>
              <a:defRPr/>
            </a:pPr>
            <a:endParaRPr lang="en-US" dirty="0"/>
          </a:p>
          <a:p>
            <a:pPr eaLnBrk="1" hangingPunct="1">
              <a:lnSpc>
                <a:spcPct val="80000"/>
              </a:lnSpc>
              <a:defRPr/>
            </a:pPr>
            <a:r>
              <a:rPr lang="en-US" b="1" dirty="0"/>
              <a:t>Feedback:</a:t>
            </a:r>
          </a:p>
          <a:p>
            <a:pPr marL="171450" indent="-171450" eaLnBrk="1" hangingPunct="1">
              <a:lnSpc>
                <a:spcPct val="80000"/>
              </a:lnSpc>
              <a:buFont typeface="Arial" pitchFamily="34" charset="0"/>
              <a:buChar char="•"/>
              <a:defRPr/>
            </a:pPr>
            <a:r>
              <a:rPr lang="en-US" dirty="0"/>
              <a:t>If you have any feedback or questions about the workshop, please contact the AEA management office directly at </a:t>
            </a:r>
            <a:r>
              <a:rPr lang="en-US" dirty="0">
                <a:hlinkClick r:id="rId3"/>
              </a:rPr>
              <a:t>office@eval.org</a:t>
            </a:r>
            <a:r>
              <a:rPr lang="en-US" dirty="0"/>
              <a:t>.</a:t>
            </a:r>
          </a:p>
          <a:p>
            <a:pPr eaLnBrk="1" hangingPunct="1">
              <a:lnSpc>
                <a:spcPct val="80000"/>
              </a:lnSpc>
              <a:defRPr/>
            </a:pPr>
            <a:endParaRPr lang="en-US" b="1" dirty="0"/>
          </a:p>
          <a:p>
            <a:pPr eaLnBrk="1" hangingPunct="1">
              <a:lnSpc>
                <a:spcPct val="80000"/>
              </a:lnSpc>
              <a:defRPr/>
            </a:pPr>
            <a:endParaRPr lang="en-US" dirty="0"/>
          </a:p>
          <a:p>
            <a:pPr algn="ctr" eaLnBrk="1" hangingPunct="1">
              <a:lnSpc>
                <a:spcPct val="80000"/>
              </a:lnSpc>
              <a:defRPr/>
            </a:pPr>
            <a:r>
              <a:rPr lang="en-US" b="1" dirty="0"/>
              <a:t>THANK YOU!</a:t>
            </a:r>
          </a:p>
          <a:p>
            <a:pPr eaLnBrk="1" hangingPunct="1">
              <a:lnSpc>
                <a:spcPct val="80000"/>
              </a:lnSpc>
              <a:defRPr/>
            </a:pPr>
            <a:endParaRPr lang="en-US" dirty="0"/>
          </a:p>
          <a:p>
            <a:pPr eaLnBrk="1" hangingPunct="1">
              <a:lnSpc>
                <a:spcPct val="80000"/>
              </a:lnSpc>
              <a:defRPr/>
            </a:pPr>
            <a:endParaRPr lang="en-US" dirty="0">
              <a:solidFill>
                <a:srgbClr val="0000FF"/>
              </a:solidFil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7">
            <a:extLst>
              <a:ext uri="{FF2B5EF4-FFF2-40B4-BE49-F238E27FC236}">
                <a16:creationId xmlns:a16="http://schemas.microsoft.com/office/drawing/2014/main" id="{DADC6478-D6AF-CE4A-A6CD-986A40A40BF7}"/>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7263">
              <a:spcBef>
                <a:spcPct val="30000"/>
              </a:spcBef>
              <a:defRPr sz="1200">
                <a:solidFill>
                  <a:schemeClr val="tx1"/>
                </a:solidFill>
                <a:latin typeface="Arial" panose="020B0604020202020204" pitchFamily="34" charset="0"/>
              </a:defRPr>
            </a:lvl1pPr>
            <a:lvl2pPr marL="742950" indent="-285750" defTabSz="957263">
              <a:spcBef>
                <a:spcPct val="30000"/>
              </a:spcBef>
              <a:defRPr sz="1200">
                <a:solidFill>
                  <a:schemeClr val="tx1"/>
                </a:solidFill>
                <a:latin typeface="Arial" panose="020B0604020202020204" pitchFamily="34" charset="0"/>
              </a:defRPr>
            </a:lvl2pPr>
            <a:lvl3pPr marL="1143000" indent="-228600" defTabSz="957263">
              <a:spcBef>
                <a:spcPct val="30000"/>
              </a:spcBef>
              <a:defRPr sz="1200">
                <a:solidFill>
                  <a:schemeClr val="tx1"/>
                </a:solidFill>
                <a:latin typeface="Arial" panose="020B0604020202020204" pitchFamily="34" charset="0"/>
              </a:defRPr>
            </a:lvl3pPr>
            <a:lvl4pPr marL="1600200" indent="-228600" defTabSz="957263">
              <a:spcBef>
                <a:spcPct val="30000"/>
              </a:spcBef>
              <a:defRPr sz="1200">
                <a:solidFill>
                  <a:schemeClr val="tx1"/>
                </a:solidFill>
                <a:latin typeface="Arial" panose="020B0604020202020204" pitchFamily="34" charset="0"/>
              </a:defRPr>
            </a:lvl4pPr>
            <a:lvl5pPr marL="2057400" indent="-228600" defTabSz="957263">
              <a:spcBef>
                <a:spcPct val="30000"/>
              </a:spcBef>
              <a:defRPr sz="1200">
                <a:solidFill>
                  <a:schemeClr val="tx1"/>
                </a:solidFill>
                <a:latin typeface="Arial" panose="020B0604020202020204" pitchFamily="34" charset="0"/>
              </a:defRPr>
            </a:lvl5pPr>
            <a:lvl6pPr marL="2514600" indent="-228600" defTabSz="957263"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57263"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57263"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57263"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60FFE502-3545-6A4A-9AA4-9807044C5C2F}" type="slidenum">
              <a:rPr lang="en-US" altLang="en-US" sz="1300"/>
              <a:pPr>
                <a:spcBef>
                  <a:spcPct val="0"/>
                </a:spcBef>
              </a:pPr>
              <a:t>3</a:t>
            </a:fld>
            <a:endParaRPr lang="en-US" altLang="en-US" sz="1300"/>
          </a:p>
        </p:txBody>
      </p:sp>
      <p:sp>
        <p:nvSpPr>
          <p:cNvPr id="10242" name="Rectangle 2">
            <a:extLst>
              <a:ext uri="{FF2B5EF4-FFF2-40B4-BE49-F238E27FC236}">
                <a16:creationId xmlns:a16="http://schemas.microsoft.com/office/drawing/2014/main" id="{0B11F102-4E92-E544-BEF5-86C5076291ED}"/>
              </a:ext>
            </a:extLst>
          </p:cNvPr>
          <p:cNvSpPr>
            <a:spLocks noGrp="1" noRot="1" noChangeAspect="1" noChangeArrowheads="1" noTextEdit="1"/>
          </p:cNvSpPr>
          <p:nvPr>
            <p:ph type="sldImg"/>
          </p:nvPr>
        </p:nvSpPr>
        <p:spPr>
          <a:ln/>
        </p:spPr>
      </p:sp>
      <p:sp>
        <p:nvSpPr>
          <p:cNvPr id="10243" name="Rectangle 3">
            <a:extLst>
              <a:ext uri="{FF2B5EF4-FFF2-40B4-BE49-F238E27FC236}">
                <a16:creationId xmlns:a16="http://schemas.microsoft.com/office/drawing/2014/main" id="{747C9909-A5F1-FD49-9D3C-E59DCE2A4D2B}"/>
              </a:ext>
            </a:extLst>
          </p:cNvPr>
          <p:cNvSpPr>
            <a:spLocks noGrp="1" noChangeArrowheads="1"/>
          </p:cNvSpPr>
          <p:nvPr>
            <p:ph type="body" idx="1"/>
          </p:nvPr>
        </p:nvSpPr>
        <p:spPr>
          <a:xfrm>
            <a:off x="731838" y="4560888"/>
            <a:ext cx="5851525" cy="45640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lnSpc>
                <a:spcPct val="90000"/>
              </a:lnSpc>
            </a:pPr>
            <a:r>
              <a:rPr lang="en-US" altLang="en-US" b="1">
                <a:latin typeface="Arial" panose="020B0604020202020204" pitchFamily="34" charset="0"/>
              </a:rPr>
              <a:t>Background:</a:t>
            </a:r>
          </a:p>
          <a:p>
            <a:pPr eaLnBrk="1" hangingPunct="1">
              <a:lnSpc>
                <a:spcPct val="90000"/>
              </a:lnSpc>
              <a:buFontTx/>
              <a:buChar char="•"/>
            </a:pPr>
            <a:r>
              <a:rPr lang="en-US" altLang="en-US">
                <a:latin typeface="Arial" panose="020B0604020202020204" pitchFamily="34" charset="0"/>
              </a:rPr>
              <a:t>  This slide is to help the participants understand how the </a:t>
            </a:r>
            <a:r>
              <a:rPr lang="en-US" altLang="en-US" i="1">
                <a:latin typeface="Arial" panose="020B0604020202020204" pitchFamily="34" charset="0"/>
              </a:rPr>
              <a:t>GP</a:t>
            </a:r>
            <a:r>
              <a:rPr lang="en-US" altLang="en-US">
                <a:latin typeface="Arial" panose="020B0604020202020204" pitchFamily="34" charset="0"/>
              </a:rPr>
              <a:t> came about.</a:t>
            </a:r>
          </a:p>
          <a:p>
            <a:pPr eaLnBrk="1" hangingPunct="1">
              <a:lnSpc>
                <a:spcPct val="90000"/>
              </a:lnSpc>
              <a:buFontTx/>
              <a:buChar char="•"/>
            </a:pPr>
            <a:r>
              <a:rPr lang="en-US" altLang="en-US">
                <a:latin typeface="Arial" panose="020B0604020202020204" pitchFamily="34" charset="0"/>
              </a:rPr>
              <a:t>  The American Evaluation Association was created in 1986 from the merger of the Evaluation Network and the Evaluation Research Society (ERS). ERS had previously adopted a set of standards for program evaluation, and both organizations had lent support to other organizations about evaluation guidelines. However, none of these standards or guidelines were officially adopted by AEA, nor were any other ethics statements, standards, or guiding principles put into place. In 1992, the AEA president appointed a committee that recommended that our association pursue this issue, and the AEA Board created a Task Force to develop guiding principles for evaluators. The original </a:t>
            </a:r>
            <a:r>
              <a:rPr lang="en-US" altLang="en-US" i="1">
                <a:latin typeface="Arial" panose="020B0604020202020204" pitchFamily="34" charset="0"/>
              </a:rPr>
              <a:t>GP</a:t>
            </a:r>
            <a:r>
              <a:rPr lang="en-US" altLang="en-US">
                <a:latin typeface="Arial" panose="020B0604020202020204" pitchFamily="34" charset="0"/>
              </a:rPr>
              <a:t> were ratified by AEA members in 1994. Between 2002-2004, an extensive and inclusive process was used to update the </a:t>
            </a:r>
            <a:r>
              <a:rPr lang="en-US" altLang="en-US" i="1">
                <a:latin typeface="Arial" panose="020B0604020202020204" pitchFamily="34" charset="0"/>
              </a:rPr>
              <a:t>GP</a:t>
            </a:r>
            <a:r>
              <a:rPr lang="en-US" altLang="en-US">
                <a:latin typeface="Arial" panose="020B0604020202020204" pitchFamily="34" charset="0"/>
              </a:rPr>
              <a:t>, resulting in the </a:t>
            </a:r>
            <a:r>
              <a:rPr lang="en-US" altLang="en-US" i="1">
                <a:latin typeface="Arial" panose="020B0604020202020204" pitchFamily="34" charset="0"/>
              </a:rPr>
              <a:t>Guiding Principles</a:t>
            </a:r>
            <a:r>
              <a:rPr lang="en-US" altLang="en-US">
                <a:latin typeface="Arial" panose="020B0604020202020204" pitchFamily="34" charset="0"/>
              </a:rPr>
              <a:t> we have today. (Source: AEA </a:t>
            </a:r>
            <a:r>
              <a:rPr lang="en-US" altLang="en-US" i="1">
                <a:latin typeface="Arial" panose="020B0604020202020204" pitchFamily="34" charset="0"/>
              </a:rPr>
              <a:t>Guiding Principles for Evaluators</a:t>
            </a:r>
            <a:r>
              <a:rPr lang="en-US" altLang="en-US">
                <a:latin typeface="Arial" panose="020B0604020202020204" pitchFamily="34" charset="0"/>
              </a:rPr>
              <a:t>, long version) </a:t>
            </a:r>
          </a:p>
          <a:p>
            <a:pPr eaLnBrk="1" hangingPunct="1">
              <a:lnSpc>
                <a:spcPct val="90000"/>
              </a:lnSpc>
            </a:pPr>
            <a:endParaRPr lang="en-US" altLang="en-US">
              <a:latin typeface="Arial" panose="020B0604020202020204" pitchFamily="34" charset="0"/>
            </a:endParaRPr>
          </a:p>
          <a:p>
            <a:pPr eaLnBrk="1" hangingPunct="1">
              <a:lnSpc>
                <a:spcPct val="90000"/>
              </a:lnSpc>
            </a:pPr>
            <a:r>
              <a:rPr lang="en-US" altLang="en-US" b="1">
                <a:latin typeface="Arial" panose="020B0604020202020204" pitchFamily="34" charset="0"/>
              </a:rPr>
              <a:t>Talking Points:</a:t>
            </a:r>
          </a:p>
          <a:p>
            <a:pPr eaLnBrk="1" hangingPunct="1">
              <a:lnSpc>
                <a:spcPct val="90000"/>
              </a:lnSpc>
              <a:buFontTx/>
              <a:buChar char="•"/>
            </a:pPr>
            <a:r>
              <a:rPr lang="en-US" altLang="en-US">
                <a:latin typeface="Arial" panose="020B0604020202020204" pitchFamily="34" charset="0"/>
              </a:rPr>
              <a:t>  The </a:t>
            </a:r>
            <a:r>
              <a:rPr lang="en-US" altLang="en-US" i="1">
                <a:latin typeface="Arial" panose="020B0604020202020204" pitchFamily="34" charset="0"/>
              </a:rPr>
              <a:t>GP</a:t>
            </a:r>
            <a:r>
              <a:rPr lang="en-US" altLang="en-US">
                <a:latin typeface="Arial" panose="020B0604020202020204" pitchFamily="34" charset="0"/>
              </a:rPr>
              <a:t> are a product of committees and task forces of the AEA. When they are revised, the new version is put to the membership for ratification. </a:t>
            </a:r>
          </a:p>
          <a:p>
            <a:pPr eaLnBrk="1" hangingPunct="1">
              <a:lnSpc>
                <a:spcPct val="90000"/>
              </a:lnSpc>
              <a:buFontTx/>
              <a:buChar char="•"/>
            </a:pPr>
            <a:r>
              <a:rPr lang="en-US" altLang="en-US">
                <a:latin typeface="Arial" panose="020B0604020202020204" pitchFamily="34" charset="0"/>
              </a:rPr>
              <a:t>  Through this process, many perspectives on evaluation are represented and the membership of the Association agrees that these are the principles that guide our work.</a:t>
            </a:r>
          </a:p>
          <a:p>
            <a:pPr eaLnBrk="1" hangingPunct="1">
              <a:lnSpc>
                <a:spcPct val="90000"/>
              </a:lnSpc>
              <a:buFontTx/>
              <a:buChar char="•"/>
            </a:pPr>
            <a:r>
              <a:rPr lang="en-US" altLang="en-US" b="1">
                <a:latin typeface="Arial" panose="020B0604020202020204" pitchFamily="34" charset="0"/>
              </a:rPr>
              <a:t>  </a:t>
            </a:r>
            <a:r>
              <a:rPr lang="en-US" altLang="en-US">
                <a:latin typeface="Arial" panose="020B0604020202020204" pitchFamily="34" charset="0"/>
              </a:rPr>
              <a:t>There is additional information about the development of the </a:t>
            </a:r>
            <a:r>
              <a:rPr lang="en-US" altLang="en-US" i="1">
                <a:latin typeface="Arial" panose="020B0604020202020204" pitchFamily="34" charset="0"/>
              </a:rPr>
              <a:t>GP</a:t>
            </a:r>
            <a:r>
              <a:rPr lang="en-US" altLang="en-US">
                <a:latin typeface="Arial" panose="020B0604020202020204" pitchFamily="34" charset="0"/>
              </a:rPr>
              <a:t> in the background section of the long version of the </a:t>
            </a:r>
            <a:r>
              <a:rPr lang="en-US" altLang="en-US" i="1">
                <a:latin typeface="Arial" panose="020B0604020202020204" pitchFamily="34" charset="0"/>
              </a:rPr>
              <a:t>GP</a:t>
            </a:r>
            <a:r>
              <a:rPr lang="en-US" altLang="en-US">
                <a:latin typeface="Arial" panose="020B0604020202020204" pitchFamily="34" charset="0"/>
              </a:rPr>
              <a:t>, included in your packet. (You will want to encourage the audience members to read the complete version of the </a:t>
            </a:r>
            <a:r>
              <a:rPr lang="en-US" altLang="en-US" i="1">
                <a:latin typeface="Arial" panose="020B0604020202020204" pitchFamily="34" charset="0"/>
              </a:rPr>
              <a:t>GP</a:t>
            </a:r>
            <a:r>
              <a:rPr lang="en-US" altLang="en-US">
                <a:latin typeface="Arial" panose="020B0604020202020204" pitchFamily="34" charset="0"/>
              </a:rPr>
              <a:t> if they have not already done so in preparation for the workshop.)</a:t>
            </a:r>
            <a:r>
              <a:rPr lang="en-US" altLang="en-US">
                <a:solidFill>
                  <a:srgbClr val="FF0000"/>
                </a:solidFill>
                <a:latin typeface="Arial" panose="020B0604020202020204" pitchFamily="34" charset="0"/>
              </a:rPr>
              <a:t>  </a:t>
            </a:r>
          </a:p>
          <a:p>
            <a:pPr eaLnBrk="1" hangingPunct="1">
              <a:lnSpc>
                <a:spcPct val="90000"/>
              </a:lnSpc>
            </a:pPr>
            <a:endParaRPr lang="en-US" altLang="en-US">
              <a:solidFill>
                <a:srgbClr val="FF0000"/>
              </a:solidFill>
              <a:latin typeface="Arial" panose="020B0604020202020204" pitchFamily="34" charset="0"/>
            </a:endParaRPr>
          </a:p>
          <a:p>
            <a:pPr eaLnBrk="1" hangingPunct="1">
              <a:lnSpc>
                <a:spcPct val="90000"/>
              </a:lnSpc>
            </a:pPr>
            <a:endParaRPr lang="en-US" altLang="en-US">
              <a:latin typeface="Arial" panose="020B060402020202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Rectangle 7">
            <a:extLst>
              <a:ext uri="{FF2B5EF4-FFF2-40B4-BE49-F238E27FC236}">
                <a16:creationId xmlns:a16="http://schemas.microsoft.com/office/drawing/2014/main" id="{513765EC-FB1A-614C-AD1A-DFE8E2031F76}"/>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7263">
              <a:spcBef>
                <a:spcPct val="30000"/>
              </a:spcBef>
              <a:defRPr sz="1200">
                <a:solidFill>
                  <a:schemeClr val="tx1"/>
                </a:solidFill>
                <a:latin typeface="Arial" panose="020B0604020202020204" pitchFamily="34" charset="0"/>
              </a:defRPr>
            </a:lvl1pPr>
            <a:lvl2pPr marL="742950" indent="-285750" defTabSz="957263">
              <a:spcBef>
                <a:spcPct val="30000"/>
              </a:spcBef>
              <a:defRPr sz="1200">
                <a:solidFill>
                  <a:schemeClr val="tx1"/>
                </a:solidFill>
                <a:latin typeface="Arial" panose="020B0604020202020204" pitchFamily="34" charset="0"/>
              </a:defRPr>
            </a:lvl2pPr>
            <a:lvl3pPr marL="1143000" indent="-228600" defTabSz="957263">
              <a:spcBef>
                <a:spcPct val="30000"/>
              </a:spcBef>
              <a:defRPr sz="1200">
                <a:solidFill>
                  <a:schemeClr val="tx1"/>
                </a:solidFill>
                <a:latin typeface="Arial" panose="020B0604020202020204" pitchFamily="34" charset="0"/>
              </a:defRPr>
            </a:lvl3pPr>
            <a:lvl4pPr marL="1600200" indent="-228600" defTabSz="957263">
              <a:spcBef>
                <a:spcPct val="30000"/>
              </a:spcBef>
              <a:defRPr sz="1200">
                <a:solidFill>
                  <a:schemeClr val="tx1"/>
                </a:solidFill>
                <a:latin typeface="Arial" panose="020B0604020202020204" pitchFamily="34" charset="0"/>
              </a:defRPr>
            </a:lvl4pPr>
            <a:lvl5pPr marL="2057400" indent="-228600" defTabSz="957263">
              <a:spcBef>
                <a:spcPct val="30000"/>
              </a:spcBef>
              <a:defRPr sz="1200">
                <a:solidFill>
                  <a:schemeClr val="tx1"/>
                </a:solidFill>
                <a:latin typeface="Arial" panose="020B0604020202020204" pitchFamily="34" charset="0"/>
              </a:defRPr>
            </a:lvl5pPr>
            <a:lvl6pPr marL="2514600" indent="-228600" defTabSz="957263"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57263"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57263"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57263"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7EC10545-3AA0-714B-AA80-C4E4E533F658}" type="slidenum">
              <a:rPr lang="en-US" altLang="en-US" sz="1300"/>
              <a:pPr>
                <a:spcBef>
                  <a:spcPct val="0"/>
                </a:spcBef>
              </a:pPr>
              <a:t>4</a:t>
            </a:fld>
            <a:endParaRPr lang="en-US" altLang="en-US" sz="1300"/>
          </a:p>
        </p:txBody>
      </p:sp>
      <p:sp>
        <p:nvSpPr>
          <p:cNvPr id="12290" name="Rectangle 2">
            <a:extLst>
              <a:ext uri="{FF2B5EF4-FFF2-40B4-BE49-F238E27FC236}">
                <a16:creationId xmlns:a16="http://schemas.microsoft.com/office/drawing/2014/main" id="{E5FD4C49-9AC9-0D40-9B00-6B04188642B4}"/>
              </a:ext>
            </a:extLst>
          </p:cNvPr>
          <p:cNvSpPr>
            <a:spLocks noGrp="1" noRot="1" noChangeAspect="1" noChangeArrowheads="1" noTextEdit="1"/>
          </p:cNvSpPr>
          <p:nvPr>
            <p:ph type="sldImg"/>
          </p:nvPr>
        </p:nvSpPr>
        <p:spPr>
          <a:ln/>
        </p:spPr>
      </p:sp>
      <p:sp>
        <p:nvSpPr>
          <p:cNvPr id="12291" name="Rectangle 3">
            <a:extLst>
              <a:ext uri="{FF2B5EF4-FFF2-40B4-BE49-F238E27FC236}">
                <a16:creationId xmlns:a16="http://schemas.microsoft.com/office/drawing/2014/main" id="{1BE33608-63E9-E148-B184-9D52781FFC6F}"/>
              </a:ext>
            </a:extLst>
          </p:cNvPr>
          <p:cNvSpPr>
            <a:spLocks noGrp="1" noChangeArrowheads="1"/>
          </p:cNvSpPr>
          <p:nvPr>
            <p:ph type="body" idx="1"/>
          </p:nvPr>
        </p:nvSpPr>
        <p:spPr>
          <a:xfrm>
            <a:off x="731838" y="4560888"/>
            <a:ext cx="5991225" cy="43195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lnSpc>
                <a:spcPct val="90000"/>
              </a:lnSpc>
            </a:pPr>
            <a:r>
              <a:rPr lang="en-US" altLang="en-US" b="1" dirty="0">
                <a:latin typeface="Arial" panose="020B0604020202020204" pitchFamily="34" charset="0"/>
              </a:rPr>
              <a:t>Background:</a:t>
            </a:r>
          </a:p>
          <a:p>
            <a:pPr eaLnBrk="1" hangingPunct="1">
              <a:lnSpc>
                <a:spcPct val="90000"/>
              </a:lnSpc>
              <a:buFontTx/>
              <a:buChar char="•"/>
            </a:pPr>
            <a:r>
              <a:rPr lang="en-US" altLang="en-US" dirty="0">
                <a:latin typeface="Arial" panose="020B0604020202020204" pitchFamily="34" charset="0"/>
              </a:rPr>
              <a:t>  It’s important to talk for a minute about what assumptions drive the </a:t>
            </a:r>
            <a:r>
              <a:rPr lang="en-US" altLang="en-US" i="1" dirty="0">
                <a:latin typeface="Arial" panose="020B0604020202020204" pitchFamily="34" charset="0"/>
              </a:rPr>
              <a:t>Guiding</a:t>
            </a:r>
            <a:r>
              <a:rPr lang="en-US" altLang="en-US" dirty="0">
                <a:latin typeface="Arial" panose="020B0604020202020204" pitchFamily="34" charset="0"/>
              </a:rPr>
              <a:t> </a:t>
            </a:r>
            <a:r>
              <a:rPr lang="en-US" altLang="en-US" i="1" dirty="0">
                <a:latin typeface="Arial" panose="020B0604020202020204" pitchFamily="34" charset="0"/>
              </a:rPr>
              <a:t>Principles</a:t>
            </a:r>
            <a:r>
              <a:rPr lang="en-US" altLang="en-US" dirty="0">
                <a:latin typeface="Arial" panose="020B0604020202020204" pitchFamily="34" charset="0"/>
              </a:rPr>
              <a:t> and that the purpose of them is to guide practice (this slide and next).</a:t>
            </a:r>
          </a:p>
          <a:p>
            <a:pPr eaLnBrk="1" hangingPunct="1">
              <a:lnSpc>
                <a:spcPct val="90000"/>
              </a:lnSpc>
            </a:pPr>
            <a:r>
              <a:rPr lang="en-US" altLang="en-US" dirty="0">
                <a:latin typeface="Arial" panose="020B0604020202020204" pitchFamily="34" charset="0"/>
              </a:rPr>
              <a:t>These assumptions are from the preface of the long version of the </a:t>
            </a:r>
            <a:r>
              <a:rPr lang="en-US" altLang="en-US" i="1" dirty="0">
                <a:latin typeface="Arial" panose="020B0604020202020204" pitchFamily="34" charset="0"/>
              </a:rPr>
              <a:t>GP</a:t>
            </a:r>
            <a:r>
              <a:rPr lang="en-US" altLang="en-US" dirty="0">
                <a:latin typeface="Arial" panose="020B0604020202020204" pitchFamily="34" charset="0"/>
              </a:rPr>
              <a:t>.</a:t>
            </a:r>
          </a:p>
          <a:p>
            <a:pPr eaLnBrk="1" hangingPunct="1">
              <a:lnSpc>
                <a:spcPct val="90000"/>
              </a:lnSpc>
            </a:pPr>
            <a:endParaRPr lang="en-US" altLang="en-US" dirty="0">
              <a:latin typeface="Arial" panose="020B0604020202020204" pitchFamily="34" charset="0"/>
            </a:endParaRPr>
          </a:p>
          <a:p>
            <a:pPr eaLnBrk="1" hangingPunct="1">
              <a:lnSpc>
                <a:spcPct val="90000"/>
              </a:lnSpc>
            </a:pPr>
            <a:r>
              <a:rPr lang="en-US" altLang="en-US" b="1" dirty="0">
                <a:latin typeface="Arial" panose="020B0604020202020204" pitchFamily="34" charset="0"/>
              </a:rPr>
              <a:t>Talking Points:</a:t>
            </a:r>
          </a:p>
          <a:p>
            <a:pPr eaLnBrk="1" hangingPunct="1">
              <a:lnSpc>
                <a:spcPct val="90000"/>
              </a:lnSpc>
              <a:buFontTx/>
              <a:buChar char="•"/>
            </a:pPr>
            <a:r>
              <a:rPr lang="en-US" altLang="en-US" dirty="0">
                <a:latin typeface="Arial" panose="020B0604020202020204" pitchFamily="34" charset="0"/>
              </a:rPr>
              <a:t>  AEA has chosen to develop and use principles for our profession. Principles are better at “providing guidance and enlightenment for practice than they are at supplying definitive answers.” (Morris, 2006)</a:t>
            </a:r>
          </a:p>
          <a:p>
            <a:pPr eaLnBrk="1" hangingPunct="1">
              <a:lnSpc>
                <a:spcPct val="90000"/>
              </a:lnSpc>
              <a:buFontTx/>
              <a:buChar char="•"/>
            </a:pPr>
            <a:r>
              <a:rPr lang="en-US" altLang="en-US" dirty="0">
                <a:latin typeface="Arial" panose="020B0604020202020204" pitchFamily="34" charset="0"/>
              </a:rPr>
              <a:t> There is a diversity of methods and disciplines within evaluation. This both enhances our profession as well as makes agreeing on principles challenging. </a:t>
            </a:r>
          </a:p>
          <a:p>
            <a:pPr eaLnBrk="1" hangingPunct="1">
              <a:lnSpc>
                <a:spcPct val="90000"/>
              </a:lnSpc>
              <a:buFontTx/>
              <a:buChar char="•"/>
            </a:pPr>
            <a:r>
              <a:rPr lang="en-US" altLang="en-US" dirty="0">
                <a:latin typeface="Arial" panose="020B0604020202020204" pitchFamily="34" charset="0"/>
              </a:rPr>
              <a:t> Learning about ethics is an important element in professional development. </a:t>
            </a:r>
          </a:p>
          <a:p>
            <a:pPr eaLnBrk="1" hangingPunct="1">
              <a:lnSpc>
                <a:spcPct val="90000"/>
              </a:lnSpc>
              <a:buFontTx/>
              <a:buChar char="•"/>
            </a:pPr>
            <a:r>
              <a:rPr lang="en-US" altLang="en-US" i="1" dirty="0">
                <a:latin typeface="Arial" panose="020B0604020202020204" pitchFamily="34" charset="0"/>
              </a:rPr>
              <a:t> </a:t>
            </a:r>
            <a:r>
              <a:rPr lang="en-US" altLang="en-US" dirty="0">
                <a:latin typeface="Arial" panose="020B0604020202020204" pitchFamily="34" charset="0"/>
              </a:rPr>
              <a:t>The </a:t>
            </a:r>
            <a:r>
              <a:rPr lang="en-US" altLang="en-US" i="1" dirty="0">
                <a:latin typeface="Arial" panose="020B0604020202020204" pitchFamily="34" charset="0"/>
              </a:rPr>
              <a:t>GP</a:t>
            </a:r>
            <a:r>
              <a:rPr lang="en-US" altLang="en-US" dirty="0">
                <a:latin typeface="Arial" panose="020B0604020202020204" pitchFamily="34" charset="0"/>
              </a:rPr>
              <a:t> can also inform those who commission evaluations, evaluation clients and the general public about the principles they can expect to be upheld by professional evaluators.</a:t>
            </a:r>
          </a:p>
          <a:p>
            <a:pPr eaLnBrk="1" hangingPunct="1">
              <a:lnSpc>
                <a:spcPct val="90000"/>
              </a:lnSpc>
            </a:pPr>
            <a:endParaRPr lang="en-US" altLang="en-US" dirty="0">
              <a:latin typeface="Arial" panose="020B0604020202020204" pitchFamily="34" charset="0"/>
            </a:endParaRPr>
          </a:p>
          <a:p>
            <a:pPr eaLnBrk="1" hangingPunct="1">
              <a:lnSpc>
                <a:spcPct val="90000"/>
              </a:lnSpc>
            </a:pPr>
            <a:endParaRPr lang="en-US" altLang="en-US" dirty="0">
              <a:latin typeface="Arial" panose="020B0604020202020204" pitchFamily="34" charset="0"/>
            </a:endParaRPr>
          </a:p>
          <a:p>
            <a:pPr eaLnBrk="1" hangingPunct="1">
              <a:lnSpc>
                <a:spcPct val="90000"/>
              </a:lnSpc>
            </a:pPr>
            <a:endParaRPr lang="en-US" altLang="en-US" sz="1000" dirty="0">
              <a:latin typeface="Arial" panose="020B0604020202020204" pitchFamily="34" charset="0"/>
            </a:endParaRPr>
          </a:p>
          <a:p>
            <a:pPr eaLnBrk="1" hangingPunct="1">
              <a:lnSpc>
                <a:spcPct val="90000"/>
              </a:lnSpc>
            </a:pPr>
            <a:endParaRPr lang="en-US" altLang="en-US" sz="1000" dirty="0">
              <a:latin typeface="Arial" panose="020B0604020202020204" pitchFamily="34" charset="0"/>
            </a:endParaRPr>
          </a:p>
          <a:p>
            <a:pPr eaLnBrk="1" hangingPunct="1">
              <a:lnSpc>
                <a:spcPct val="90000"/>
              </a:lnSpc>
            </a:pPr>
            <a:r>
              <a:rPr lang="en-US" altLang="en-US" sz="800" dirty="0">
                <a:latin typeface="Arial" panose="020B0604020202020204" pitchFamily="34" charset="0"/>
              </a:rPr>
              <a:t>Morris, M. (2006, July).  </a:t>
            </a:r>
            <a:r>
              <a:rPr lang="en-US" altLang="en-US" sz="800" i="1" dirty="0">
                <a:latin typeface="Arial" panose="020B0604020202020204" pitchFamily="34" charset="0"/>
              </a:rPr>
              <a:t>Professional Standards and Principles for Effective and Ethical Evaluation Practice</a:t>
            </a:r>
            <a:r>
              <a:rPr lang="en-US" altLang="en-US" sz="800" dirty="0">
                <a:latin typeface="Arial" panose="020B0604020202020204" pitchFamily="34" charset="0"/>
              </a:rPr>
              <a:t>.  Presentation at the Evaluator’s Institute, Washington, DC.</a:t>
            </a:r>
          </a:p>
          <a:p>
            <a:pPr eaLnBrk="1" hangingPunct="1">
              <a:lnSpc>
                <a:spcPct val="90000"/>
              </a:lnSpc>
              <a:buFontTx/>
              <a:buChar char="•"/>
            </a:pPr>
            <a:endParaRPr lang="en-US" altLang="en-US" sz="1000" dirty="0">
              <a:latin typeface="Arial" panose="020B0604020202020204"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7">
            <a:extLst>
              <a:ext uri="{FF2B5EF4-FFF2-40B4-BE49-F238E27FC236}">
                <a16:creationId xmlns:a16="http://schemas.microsoft.com/office/drawing/2014/main" id="{86DDF20B-04CC-BF4E-B8A4-F6BEC30B1B4B}"/>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7263">
              <a:spcBef>
                <a:spcPct val="30000"/>
              </a:spcBef>
              <a:defRPr sz="1200">
                <a:solidFill>
                  <a:schemeClr val="tx1"/>
                </a:solidFill>
                <a:latin typeface="Arial" panose="020B0604020202020204" pitchFamily="34" charset="0"/>
              </a:defRPr>
            </a:lvl1pPr>
            <a:lvl2pPr marL="742950" indent="-285750" defTabSz="957263">
              <a:spcBef>
                <a:spcPct val="30000"/>
              </a:spcBef>
              <a:defRPr sz="1200">
                <a:solidFill>
                  <a:schemeClr val="tx1"/>
                </a:solidFill>
                <a:latin typeface="Arial" panose="020B0604020202020204" pitchFamily="34" charset="0"/>
              </a:defRPr>
            </a:lvl2pPr>
            <a:lvl3pPr marL="1143000" indent="-228600" defTabSz="957263">
              <a:spcBef>
                <a:spcPct val="30000"/>
              </a:spcBef>
              <a:defRPr sz="1200">
                <a:solidFill>
                  <a:schemeClr val="tx1"/>
                </a:solidFill>
                <a:latin typeface="Arial" panose="020B0604020202020204" pitchFamily="34" charset="0"/>
              </a:defRPr>
            </a:lvl3pPr>
            <a:lvl4pPr marL="1600200" indent="-228600" defTabSz="957263">
              <a:spcBef>
                <a:spcPct val="30000"/>
              </a:spcBef>
              <a:defRPr sz="1200">
                <a:solidFill>
                  <a:schemeClr val="tx1"/>
                </a:solidFill>
                <a:latin typeface="Arial" panose="020B0604020202020204" pitchFamily="34" charset="0"/>
              </a:defRPr>
            </a:lvl4pPr>
            <a:lvl5pPr marL="2057400" indent="-228600" defTabSz="957263">
              <a:spcBef>
                <a:spcPct val="30000"/>
              </a:spcBef>
              <a:defRPr sz="1200">
                <a:solidFill>
                  <a:schemeClr val="tx1"/>
                </a:solidFill>
                <a:latin typeface="Arial" panose="020B0604020202020204" pitchFamily="34" charset="0"/>
              </a:defRPr>
            </a:lvl5pPr>
            <a:lvl6pPr marL="2514600" indent="-228600" defTabSz="957263"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57263"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57263"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57263"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68CFC222-7383-D54F-9272-78F244811222}" type="slidenum">
              <a:rPr lang="en-US" altLang="en-US" sz="1300"/>
              <a:pPr>
                <a:spcBef>
                  <a:spcPct val="0"/>
                </a:spcBef>
              </a:pPr>
              <a:t>5</a:t>
            </a:fld>
            <a:endParaRPr lang="en-US" altLang="en-US" sz="1300"/>
          </a:p>
        </p:txBody>
      </p:sp>
      <p:sp>
        <p:nvSpPr>
          <p:cNvPr id="14338" name="Rectangle 2">
            <a:extLst>
              <a:ext uri="{FF2B5EF4-FFF2-40B4-BE49-F238E27FC236}">
                <a16:creationId xmlns:a16="http://schemas.microsoft.com/office/drawing/2014/main" id="{672EAB4D-8642-884F-94E3-DB625B3472DE}"/>
              </a:ext>
            </a:extLst>
          </p:cNvPr>
          <p:cNvSpPr>
            <a:spLocks noGrp="1" noRot="1" noChangeAspect="1" noChangeArrowheads="1" noTextEdit="1"/>
          </p:cNvSpPr>
          <p:nvPr>
            <p:ph type="sldImg"/>
          </p:nvPr>
        </p:nvSpPr>
        <p:spPr>
          <a:ln/>
        </p:spPr>
      </p:sp>
      <p:sp>
        <p:nvSpPr>
          <p:cNvPr id="14339" name="Rectangle 3">
            <a:extLst>
              <a:ext uri="{FF2B5EF4-FFF2-40B4-BE49-F238E27FC236}">
                <a16:creationId xmlns:a16="http://schemas.microsoft.com/office/drawing/2014/main" id="{0534B870-D29F-3E45-9A41-A7C2673781EF}"/>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lnSpc>
                <a:spcPct val="90000"/>
              </a:lnSpc>
            </a:pPr>
            <a:r>
              <a:rPr lang="en-US" altLang="en-US" b="1">
                <a:latin typeface="Arial" panose="020B0604020202020204" pitchFamily="34" charset="0"/>
              </a:rPr>
              <a:t>Background:</a:t>
            </a:r>
          </a:p>
          <a:p>
            <a:pPr eaLnBrk="1" hangingPunct="1">
              <a:lnSpc>
                <a:spcPct val="90000"/>
              </a:lnSpc>
              <a:buFontTx/>
              <a:buChar char="•"/>
            </a:pPr>
            <a:r>
              <a:rPr lang="en-US" altLang="en-US">
                <a:latin typeface="Arial" panose="020B0604020202020204" pitchFamily="34" charset="0"/>
              </a:rPr>
              <a:t>  It is impossible to write guiding principles that fit every context in which evaluators work, and some evaluators will work in contexts in which following a guideline cannot be done for good reason. When this occurs, the </a:t>
            </a:r>
            <a:r>
              <a:rPr lang="en-US" altLang="en-US" i="1">
                <a:latin typeface="Arial" panose="020B0604020202020204" pitchFamily="34" charset="0"/>
              </a:rPr>
              <a:t>Guiding</a:t>
            </a:r>
            <a:r>
              <a:rPr lang="en-US" altLang="en-US">
                <a:latin typeface="Arial" panose="020B0604020202020204" pitchFamily="34" charset="0"/>
              </a:rPr>
              <a:t> </a:t>
            </a:r>
            <a:r>
              <a:rPr lang="en-US" altLang="en-US" i="1">
                <a:latin typeface="Arial" panose="020B0604020202020204" pitchFamily="34" charset="0"/>
              </a:rPr>
              <a:t>Principles</a:t>
            </a:r>
            <a:r>
              <a:rPr lang="en-US" altLang="en-US">
                <a:latin typeface="Arial" panose="020B0604020202020204" pitchFamily="34" charset="0"/>
              </a:rPr>
              <a:t> are not intended to constrain evaluators. Exceptions should be made for good reason (e.g., legal prohibitions against releasing information to stakeholders), and evaluators who find themselves in such contexts should consult colleagues about how to proceed.</a:t>
            </a:r>
          </a:p>
          <a:p>
            <a:pPr eaLnBrk="1" hangingPunct="1">
              <a:lnSpc>
                <a:spcPct val="90000"/>
              </a:lnSpc>
            </a:pPr>
            <a:endParaRPr lang="en-US" altLang="en-US">
              <a:latin typeface="Arial" panose="020B0604020202020204" pitchFamily="34" charset="0"/>
            </a:endParaRPr>
          </a:p>
          <a:p>
            <a:pPr eaLnBrk="1" hangingPunct="1">
              <a:lnSpc>
                <a:spcPct val="90000"/>
              </a:lnSpc>
            </a:pPr>
            <a:r>
              <a:rPr lang="en-US" altLang="en-US" b="1">
                <a:latin typeface="Arial" panose="020B0604020202020204" pitchFamily="34" charset="0"/>
              </a:rPr>
              <a:t>Talking Points:</a:t>
            </a:r>
          </a:p>
          <a:p>
            <a:pPr eaLnBrk="1" hangingPunct="1">
              <a:lnSpc>
                <a:spcPct val="90000"/>
              </a:lnSpc>
              <a:buFontTx/>
              <a:buChar char="•"/>
            </a:pPr>
            <a:r>
              <a:rPr lang="en-US" altLang="en-US" b="1">
                <a:latin typeface="Arial" panose="020B0604020202020204" pitchFamily="34" charset="0"/>
              </a:rPr>
              <a:t>  </a:t>
            </a:r>
            <a:r>
              <a:rPr lang="en-US" altLang="en-US">
                <a:latin typeface="Arial" panose="020B0604020202020204" pitchFamily="34" charset="0"/>
              </a:rPr>
              <a:t>The </a:t>
            </a:r>
            <a:r>
              <a:rPr lang="en-US" altLang="en-US" i="1">
                <a:latin typeface="Arial" panose="020B0604020202020204" pitchFamily="34" charset="0"/>
              </a:rPr>
              <a:t>GP</a:t>
            </a:r>
            <a:r>
              <a:rPr lang="en-US" altLang="en-US">
                <a:latin typeface="Arial" panose="020B0604020202020204" pitchFamily="34" charset="0"/>
              </a:rPr>
              <a:t> are not guidelines for reaction, but are designed to </a:t>
            </a:r>
            <a:r>
              <a:rPr lang="en-US" altLang="en-US" u="sng">
                <a:latin typeface="Arial" panose="020B0604020202020204" pitchFamily="34" charset="0"/>
              </a:rPr>
              <a:t>proactively</a:t>
            </a:r>
            <a:r>
              <a:rPr lang="en-US" altLang="en-US">
                <a:latin typeface="Arial" panose="020B0604020202020204" pitchFamily="34" charset="0"/>
              </a:rPr>
              <a:t> guide how we design and conduct evaluations. </a:t>
            </a:r>
          </a:p>
          <a:p>
            <a:pPr eaLnBrk="1" hangingPunct="1">
              <a:lnSpc>
                <a:spcPct val="90000"/>
              </a:lnSpc>
              <a:buFontTx/>
              <a:buChar char="•"/>
            </a:pPr>
            <a:r>
              <a:rPr lang="en-US" altLang="en-US">
                <a:latin typeface="Arial" panose="020B0604020202020204" pitchFamily="34" charset="0"/>
              </a:rPr>
              <a:t>  The </a:t>
            </a:r>
            <a:r>
              <a:rPr lang="en-US" altLang="en-US" i="1">
                <a:latin typeface="Arial" panose="020B0604020202020204" pitchFamily="34" charset="0"/>
              </a:rPr>
              <a:t>GP </a:t>
            </a:r>
            <a:r>
              <a:rPr lang="en-US" altLang="en-US">
                <a:latin typeface="Arial" panose="020B0604020202020204" pitchFamily="34" charset="0"/>
              </a:rPr>
              <a:t>cover all kinds of evaluations: programs, products, personnel and policies; external and internal; etc.</a:t>
            </a:r>
          </a:p>
          <a:p>
            <a:pPr eaLnBrk="1" hangingPunct="1">
              <a:lnSpc>
                <a:spcPct val="90000"/>
              </a:lnSpc>
              <a:buFontTx/>
              <a:buChar char="•"/>
            </a:pPr>
            <a:r>
              <a:rPr lang="en-US" altLang="en-US">
                <a:latin typeface="Arial" panose="020B0604020202020204" pitchFamily="34" charset="0"/>
              </a:rPr>
              <a:t>  Some of the sub-principles overlap, and sometimes they may seem to conflict. If this occurs, evaluators need to use their own values, knowledge of the setting, and ethical reasoning to consider trade-offs and</a:t>
            </a:r>
            <a:r>
              <a:rPr lang="en-US" altLang="en-US">
                <a:solidFill>
                  <a:srgbClr val="0000FF"/>
                </a:solidFill>
                <a:latin typeface="Arial" panose="020B0604020202020204" pitchFamily="34" charset="0"/>
              </a:rPr>
              <a:t> </a:t>
            </a:r>
            <a:r>
              <a:rPr lang="en-US" altLang="en-US">
                <a:latin typeface="Arial" panose="020B0604020202020204" pitchFamily="34" charset="0"/>
              </a:rPr>
              <a:t>decide on an appropriate response.  </a:t>
            </a:r>
          </a:p>
          <a:p>
            <a:pPr eaLnBrk="1" hangingPunct="1">
              <a:lnSpc>
                <a:spcPct val="90000"/>
              </a:lnSpc>
              <a:buFontTx/>
              <a:buChar char="•"/>
            </a:pPr>
            <a:r>
              <a:rPr lang="en-US" altLang="en-US">
                <a:latin typeface="Arial" panose="020B0604020202020204" pitchFamily="34" charset="0"/>
              </a:rPr>
              <a:t>  The </a:t>
            </a:r>
            <a:r>
              <a:rPr lang="en-US" altLang="en-US" i="1">
                <a:latin typeface="Arial" panose="020B0604020202020204" pitchFamily="34" charset="0"/>
              </a:rPr>
              <a:t>GP</a:t>
            </a:r>
            <a:r>
              <a:rPr lang="en-US" altLang="en-US">
                <a:latin typeface="Arial" panose="020B0604020202020204" pitchFamily="34" charset="0"/>
              </a:rPr>
              <a:t> were developed in the context of Western cultures, particularly the United States, and reflect the experiences and values of evaluators in that context. The relevance of these principles may vary across other cultures, and across subcultures within the United States. </a:t>
            </a:r>
          </a:p>
          <a:p>
            <a:pPr eaLnBrk="1" hangingPunct="1">
              <a:lnSpc>
                <a:spcPct val="90000"/>
              </a:lnSpc>
            </a:pPr>
            <a:endParaRPr lang="en-US" altLang="en-US">
              <a:latin typeface="Arial" panose="020B0604020202020204"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7">
            <a:extLst>
              <a:ext uri="{FF2B5EF4-FFF2-40B4-BE49-F238E27FC236}">
                <a16:creationId xmlns:a16="http://schemas.microsoft.com/office/drawing/2014/main" id="{F6BBCFBD-40D7-DB4B-9CC6-786B37C06131}"/>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7263">
              <a:spcBef>
                <a:spcPct val="30000"/>
              </a:spcBef>
              <a:defRPr sz="1200">
                <a:solidFill>
                  <a:schemeClr val="tx1"/>
                </a:solidFill>
                <a:latin typeface="Arial" panose="020B0604020202020204" pitchFamily="34" charset="0"/>
              </a:defRPr>
            </a:lvl1pPr>
            <a:lvl2pPr marL="742950" indent="-285750" defTabSz="957263">
              <a:spcBef>
                <a:spcPct val="30000"/>
              </a:spcBef>
              <a:defRPr sz="1200">
                <a:solidFill>
                  <a:schemeClr val="tx1"/>
                </a:solidFill>
                <a:latin typeface="Arial" panose="020B0604020202020204" pitchFamily="34" charset="0"/>
              </a:defRPr>
            </a:lvl2pPr>
            <a:lvl3pPr marL="1143000" indent="-228600" defTabSz="957263">
              <a:spcBef>
                <a:spcPct val="30000"/>
              </a:spcBef>
              <a:defRPr sz="1200">
                <a:solidFill>
                  <a:schemeClr val="tx1"/>
                </a:solidFill>
                <a:latin typeface="Arial" panose="020B0604020202020204" pitchFamily="34" charset="0"/>
              </a:defRPr>
            </a:lvl3pPr>
            <a:lvl4pPr marL="1600200" indent="-228600" defTabSz="957263">
              <a:spcBef>
                <a:spcPct val="30000"/>
              </a:spcBef>
              <a:defRPr sz="1200">
                <a:solidFill>
                  <a:schemeClr val="tx1"/>
                </a:solidFill>
                <a:latin typeface="Arial" panose="020B0604020202020204" pitchFamily="34" charset="0"/>
              </a:defRPr>
            </a:lvl4pPr>
            <a:lvl5pPr marL="2057400" indent="-228600" defTabSz="957263">
              <a:spcBef>
                <a:spcPct val="30000"/>
              </a:spcBef>
              <a:defRPr sz="1200">
                <a:solidFill>
                  <a:schemeClr val="tx1"/>
                </a:solidFill>
                <a:latin typeface="Arial" panose="020B0604020202020204" pitchFamily="34" charset="0"/>
              </a:defRPr>
            </a:lvl5pPr>
            <a:lvl6pPr marL="2514600" indent="-228600" defTabSz="957263"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57263"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57263"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57263"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F44D639B-470B-374B-9209-DB2C41A48794}" type="slidenum">
              <a:rPr lang="en-US" altLang="en-US" sz="1300"/>
              <a:pPr>
                <a:spcBef>
                  <a:spcPct val="0"/>
                </a:spcBef>
              </a:pPr>
              <a:t>6</a:t>
            </a:fld>
            <a:endParaRPr lang="en-US" altLang="en-US" sz="1300"/>
          </a:p>
        </p:txBody>
      </p:sp>
      <p:sp>
        <p:nvSpPr>
          <p:cNvPr id="16386" name="Rectangle 2">
            <a:extLst>
              <a:ext uri="{FF2B5EF4-FFF2-40B4-BE49-F238E27FC236}">
                <a16:creationId xmlns:a16="http://schemas.microsoft.com/office/drawing/2014/main" id="{A7309A48-436D-E74B-9FFF-D01B910BD225}"/>
              </a:ext>
            </a:extLst>
          </p:cNvPr>
          <p:cNvSpPr>
            <a:spLocks noGrp="1" noRot="1" noChangeAspect="1" noChangeArrowheads="1" noTextEdit="1"/>
          </p:cNvSpPr>
          <p:nvPr>
            <p:ph type="sldImg"/>
          </p:nvPr>
        </p:nvSpPr>
        <p:spPr>
          <a:ln/>
        </p:spPr>
      </p:sp>
      <p:sp>
        <p:nvSpPr>
          <p:cNvPr id="16387" name="Rectangle 3">
            <a:extLst>
              <a:ext uri="{FF2B5EF4-FFF2-40B4-BE49-F238E27FC236}">
                <a16:creationId xmlns:a16="http://schemas.microsoft.com/office/drawing/2014/main" id="{0AEA8C5C-653A-D84B-823C-A3A3395E8594}"/>
              </a:ext>
            </a:extLst>
          </p:cNvPr>
          <p:cNvSpPr>
            <a:spLocks noGrp="1" noChangeArrowheads="1"/>
          </p:cNvSpPr>
          <p:nvPr>
            <p:ph type="body" idx="1"/>
          </p:nvPr>
        </p:nvSpPr>
        <p:spPr>
          <a:xfrm>
            <a:off x="661988" y="4521200"/>
            <a:ext cx="5851525" cy="43497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28600" indent="-228600" eaLnBrk="1" hangingPunct="1">
              <a:lnSpc>
                <a:spcPct val="90000"/>
              </a:lnSpc>
            </a:pPr>
            <a:r>
              <a:rPr lang="en-US" altLang="en-US" b="1">
                <a:latin typeface="Arial" panose="020B0604020202020204" pitchFamily="34" charset="0"/>
              </a:rPr>
              <a:t>Background:</a:t>
            </a:r>
          </a:p>
          <a:p>
            <a:pPr marL="228600" indent="-228600" eaLnBrk="1" hangingPunct="1">
              <a:lnSpc>
                <a:spcPct val="90000"/>
              </a:lnSpc>
              <a:buFontTx/>
              <a:buChar char="•"/>
            </a:pPr>
            <a:r>
              <a:rPr lang="en-US" altLang="en-US">
                <a:latin typeface="Arial" panose="020B0604020202020204" pitchFamily="34" charset="0"/>
              </a:rPr>
              <a:t>You may encourage workshop participants to follow along on the short version (brochure) of the </a:t>
            </a:r>
            <a:r>
              <a:rPr lang="en-US" altLang="en-US" i="1">
                <a:latin typeface="Arial" panose="020B0604020202020204" pitchFamily="34" charset="0"/>
              </a:rPr>
              <a:t>GP</a:t>
            </a:r>
            <a:r>
              <a:rPr lang="en-US" altLang="en-US">
                <a:latin typeface="Arial" panose="020B0604020202020204" pitchFamily="34" charset="0"/>
              </a:rPr>
              <a:t> as you present an overview of the five principles and their sub-principles. The slides do not present all the sub-principles, but highlight some major ones to discuss. Where possible, we recommend asking questions to help the participants relate them to their own experience and having examples in mind to answer the questions.</a:t>
            </a:r>
          </a:p>
          <a:p>
            <a:pPr marL="228600" indent="-228600" eaLnBrk="1" hangingPunct="1">
              <a:lnSpc>
                <a:spcPct val="90000"/>
              </a:lnSpc>
            </a:pPr>
            <a:endParaRPr lang="en-US" altLang="en-US" b="1">
              <a:latin typeface="Arial" panose="020B0604020202020204" pitchFamily="34" charset="0"/>
            </a:endParaRPr>
          </a:p>
          <a:p>
            <a:pPr marL="228600" indent="-228600" eaLnBrk="1" hangingPunct="1">
              <a:lnSpc>
                <a:spcPct val="90000"/>
              </a:lnSpc>
            </a:pPr>
            <a:r>
              <a:rPr lang="en-US" altLang="en-US" b="1">
                <a:latin typeface="Arial" panose="020B0604020202020204" pitchFamily="34" charset="0"/>
              </a:rPr>
              <a:t>Talking Points:</a:t>
            </a:r>
          </a:p>
          <a:p>
            <a:pPr marL="228600" indent="-228600" eaLnBrk="1" hangingPunct="1">
              <a:lnSpc>
                <a:spcPct val="90000"/>
              </a:lnSpc>
              <a:buFontTx/>
              <a:buChar char="•"/>
            </a:pPr>
            <a:r>
              <a:rPr lang="en-US" altLang="en-US">
                <a:latin typeface="Arial" panose="020B0604020202020204" pitchFamily="34" charset="0"/>
              </a:rPr>
              <a:t>How might we know that evaluators are following high technical standards? Responses could include the following, for example:</a:t>
            </a:r>
          </a:p>
          <a:p>
            <a:pPr marL="685800" lvl="1" indent="-228600" eaLnBrk="1" hangingPunct="1">
              <a:lnSpc>
                <a:spcPct val="90000"/>
              </a:lnSpc>
            </a:pPr>
            <a:r>
              <a:rPr lang="en-US" altLang="en-US">
                <a:latin typeface="Arial" panose="020B0604020202020204" pitchFamily="34" charset="0"/>
              </a:rPr>
              <a:t>	-   Use methods appropriate to the evaluation question(s)</a:t>
            </a:r>
          </a:p>
          <a:p>
            <a:pPr marL="685800" lvl="1" indent="-228600" eaLnBrk="1" hangingPunct="1">
              <a:lnSpc>
                <a:spcPct val="90000"/>
              </a:lnSpc>
            </a:pPr>
            <a:r>
              <a:rPr lang="en-US" altLang="en-US">
                <a:latin typeface="Arial" panose="020B0604020202020204" pitchFamily="34" charset="0"/>
              </a:rPr>
              <a:t>	-   Collect and analyze data appropriate for the quantitative, qualitative or mixed methods that are used</a:t>
            </a:r>
          </a:p>
          <a:p>
            <a:pPr marL="685800" lvl="1" indent="-228600" eaLnBrk="1" hangingPunct="1">
              <a:lnSpc>
                <a:spcPct val="90000"/>
              </a:lnSpc>
            </a:pPr>
            <a:r>
              <a:rPr lang="en-US" altLang="en-US">
                <a:latin typeface="Arial" panose="020B0604020202020204" pitchFamily="34" charset="0"/>
              </a:rPr>
              <a:t>	-   What else?</a:t>
            </a:r>
          </a:p>
          <a:p>
            <a:pPr marL="228600" indent="-228600" eaLnBrk="1" hangingPunct="1">
              <a:lnSpc>
                <a:spcPct val="90000"/>
              </a:lnSpc>
              <a:buFontTx/>
              <a:buChar char="•"/>
            </a:pPr>
            <a:r>
              <a:rPr lang="en-US" altLang="en-US">
                <a:latin typeface="Arial" panose="020B0604020202020204" pitchFamily="34" charset="0"/>
              </a:rPr>
              <a:t>What are some ways that an evaluator can help stakeholders understand the limitations in an evaluation?</a:t>
            </a:r>
          </a:p>
          <a:p>
            <a:pPr marL="228600" indent="-228600" eaLnBrk="1" hangingPunct="1">
              <a:lnSpc>
                <a:spcPct val="90000"/>
              </a:lnSpc>
            </a:pPr>
            <a:endParaRPr lang="en-US" altLang="en-US" b="1">
              <a:latin typeface="Arial" panose="020B0604020202020204" pitchFamily="34" charset="0"/>
            </a:endParaRPr>
          </a:p>
          <a:p>
            <a:pPr marL="228600" indent="-228600" eaLnBrk="1" hangingPunct="1">
              <a:lnSpc>
                <a:spcPct val="90000"/>
              </a:lnSpc>
            </a:pPr>
            <a:r>
              <a:rPr lang="en-US" altLang="en-US" b="1">
                <a:latin typeface="Arial" panose="020B0604020202020204" pitchFamily="34" charset="0"/>
              </a:rPr>
              <a:t>Adaptation:</a:t>
            </a:r>
          </a:p>
          <a:p>
            <a:pPr marL="228600" indent="-228600" eaLnBrk="1" hangingPunct="1">
              <a:lnSpc>
                <a:spcPct val="90000"/>
              </a:lnSpc>
              <a:buFontTx/>
              <a:buChar char="•"/>
            </a:pPr>
            <a:r>
              <a:rPr lang="en-US" altLang="en-US">
                <a:latin typeface="Arial" panose="020B0604020202020204" pitchFamily="34" charset="0"/>
              </a:rPr>
              <a:t>In some circumstances, you may want to introduce the case study before discussing the </a:t>
            </a:r>
            <a:r>
              <a:rPr lang="en-US" altLang="en-US" i="1">
                <a:latin typeface="Arial" panose="020B0604020202020204" pitchFamily="34" charset="0"/>
              </a:rPr>
              <a:t>GP</a:t>
            </a:r>
            <a:r>
              <a:rPr lang="en-US" altLang="en-US">
                <a:latin typeface="Arial" panose="020B0604020202020204" pitchFamily="34" charset="0"/>
              </a:rPr>
              <a:t>. This would provide a context and give more meaning to the discussion of each </a:t>
            </a:r>
            <a:r>
              <a:rPr lang="en-US" altLang="en-US" i="1">
                <a:latin typeface="Arial" panose="020B0604020202020204" pitchFamily="34" charset="0"/>
              </a:rPr>
              <a:t>GP</a:t>
            </a:r>
            <a:r>
              <a:rPr lang="en-US" altLang="en-US">
                <a:latin typeface="Arial" panose="020B0604020202020204" pitchFamily="34" charset="0"/>
              </a:rPr>
              <a:t>.</a:t>
            </a:r>
          </a:p>
          <a:p>
            <a:pPr marL="228600" indent="-228600" eaLnBrk="1" hangingPunct="1">
              <a:lnSpc>
                <a:spcPct val="90000"/>
              </a:lnSpc>
            </a:pPr>
            <a:endParaRPr lang="en-US" altLang="en-US">
              <a:latin typeface="Arial" panose="020B0604020202020204" pitchFamily="34" charset="0"/>
            </a:endParaRPr>
          </a:p>
          <a:p>
            <a:pPr marL="228600" indent="-228600" eaLnBrk="1" hangingPunct="1">
              <a:lnSpc>
                <a:spcPct val="90000"/>
              </a:lnSpc>
            </a:pPr>
            <a:endParaRPr lang="en-US" altLang="en-US" b="1">
              <a:latin typeface="Arial" panose="020B0604020202020204" pitchFamily="34" charset="0"/>
            </a:endParaRPr>
          </a:p>
          <a:p>
            <a:pPr marL="228600" indent="-228600" eaLnBrk="1" hangingPunct="1">
              <a:lnSpc>
                <a:spcPct val="90000"/>
              </a:lnSpc>
              <a:buFontTx/>
              <a:buChar char="•"/>
            </a:pPr>
            <a:endParaRPr lang="en-US" altLang="en-US" b="1">
              <a:latin typeface="Arial" panose="020B0604020202020204" pitchFamily="34" charset="0"/>
            </a:endParaRPr>
          </a:p>
          <a:p>
            <a:pPr marL="228600" indent="-228600" eaLnBrk="1" hangingPunct="1">
              <a:lnSpc>
                <a:spcPct val="90000"/>
              </a:lnSpc>
              <a:buFontTx/>
              <a:buChar char="•"/>
            </a:pPr>
            <a:endParaRPr lang="en-US" altLang="en-US">
              <a:latin typeface="Arial" panose="020B0604020202020204" pitchFamily="34" charset="0"/>
            </a:endParaRPr>
          </a:p>
          <a:p>
            <a:pPr marL="228600" indent="-228600" eaLnBrk="1" hangingPunct="1">
              <a:lnSpc>
                <a:spcPct val="90000"/>
              </a:lnSpc>
            </a:pPr>
            <a:endParaRPr lang="en-US" altLang="en-US">
              <a:latin typeface="Arial" panose="020B060402020202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7">
            <a:extLst>
              <a:ext uri="{FF2B5EF4-FFF2-40B4-BE49-F238E27FC236}">
                <a16:creationId xmlns:a16="http://schemas.microsoft.com/office/drawing/2014/main" id="{10D06C35-912A-8843-BE60-C983D7FCA7CB}"/>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7263">
              <a:spcBef>
                <a:spcPct val="30000"/>
              </a:spcBef>
              <a:defRPr sz="1200">
                <a:solidFill>
                  <a:schemeClr val="tx1"/>
                </a:solidFill>
                <a:latin typeface="Arial" panose="020B0604020202020204" pitchFamily="34" charset="0"/>
              </a:defRPr>
            </a:lvl1pPr>
            <a:lvl2pPr marL="742950" indent="-285750" defTabSz="957263">
              <a:spcBef>
                <a:spcPct val="30000"/>
              </a:spcBef>
              <a:defRPr sz="1200">
                <a:solidFill>
                  <a:schemeClr val="tx1"/>
                </a:solidFill>
                <a:latin typeface="Arial" panose="020B0604020202020204" pitchFamily="34" charset="0"/>
              </a:defRPr>
            </a:lvl2pPr>
            <a:lvl3pPr marL="1143000" indent="-228600" defTabSz="957263">
              <a:spcBef>
                <a:spcPct val="30000"/>
              </a:spcBef>
              <a:defRPr sz="1200">
                <a:solidFill>
                  <a:schemeClr val="tx1"/>
                </a:solidFill>
                <a:latin typeface="Arial" panose="020B0604020202020204" pitchFamily="34" charset="0"/>
              </a:defRPr>
            </a:lvl3pPr>
            <a:lvl4pPr marL="1600200" indent="-228600" defTabSz="957263">
              <a:spcBef>
                <a:spcPct val="30000"/>
              </a:spcBef>
              <a:defRPr sz="1200">
                <a:solidFill>
                  <a:schemeClr val="tx1"/>
                </a:solidFill>
                <a:latin typeface="Arial" panose="020B0604020202020204" pitchFamily="34" charset="0"/>
              </a:defRPr>
            </a:lvl4pPr>
            <a:lvl5pPr marL="2057400" indent="-228600" defTabSz="957263">
              <a:spcBef>
                <a:spcPct val="30000"/>
              </a:spcBef>
              <a:defRPr sz="1200">
                <a:solidFill>
                  <a:schemeClr val="tx1"/>
                </a:solidFill>
                <a:latin typeface="Arial" panose="020B0604020202020204" pitchFamily="34" charset="0"/>
              </a:defRPr>
            </a:lvl5pPr>
            <a:lvl6pPr marL="2514600" indent="-228600" defTabSz="957263"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57263"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57263"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57263"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DFEB2B38-82D0-3F41-9F64-C9C49AF2F60E}" type="slidenum">
              <a:rPr lang="en-US" altLang="en-US" sz="1300"/>
              <a:pPr>
                <a:spcBef>
                  <a:spcPct val="0"/>
                </a:spcBef>
              </a:pPr>
              <a:t>7</a:t>
            </a:fld>
            <a:endParaRPr lang="en-US" altLang="en-US" sz="1300"/>
          </a:p>
        </p:txBody>
      </p:sp>
      <p:sp>
        <p:nvSpPr>
          <p:cNvPr id="18434" name="Rectangle 2">
            <a:extLst>
              <a:ext uri="{FF2B5EF4-FFF2-40B4-BE49-F238E27FC236}">
                <a16:creationId xmlns:a16="http://schemas.microsoft.com/office/drawing/2014/main" id="{1F138DD9-8900-0C4C-99E9-3EB3EF27D6F1}"/>
              </a:ext>
            </a:extLst>
          </p:cNvPr>
          <p:cNvSpPr>
            <a:spLocks noGrp="1" noRot="1" noChangeAspect="1" noChangeArrowheads="1" noTextEdit="1"/>
          </p:cNvSpPr>
          <p:nvPr>
            <p:ph type="sldImg"/>
          </p:nvPr>
        </p:nvSpPr>
        <p:spPr>
          <a:ln/>
        </p:spPr>
      </p:sp>
      <p:sp>
        <p:nvSpPr>
          <p:cNvPr id="18435" name="Rectangle 3">
            <a:extLst>
              <a:ext uri="{FF2B5EF4-FFF2-40B4-BE49-F238E27FC236}">
                <a16:creationId xmlns:a16="http://schemas.microsoft.com/office/drawing/2014/main" id="{CEF336AE-139D-364B-B273-8296477D6A4F}"/>
              </a:ext>
            </a:extLst>
          </p:cNvPr>
          <p:cNvSpPr>
            <a:spLocks noGrp="1" noChangeArrowheads="1"/>
          </p:cNvSpPr>
          <p:nvPr>
            <p:ph type="body" idx="1"/>
          </p:nvPr>
        </p:nvSpPr>
        <p:spPr>
          <a:xfrm>
            <a:off x="731838" y="4441825"/>
            <a:ext cx="5851525" cy="488473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lnSpc>
                <a:spcPct val="90000"/>
              </a:lnSpc>
            </a:pPr>
            <a:r>
              <a:rPr lang="en-US" altLang="en-US" b="1">
                <a:latin typeface="Arial" panose="020B0604020202020204" pitchFamily="34" charset="0"/>
              </a:rPr>
              <a:t>Talking Points:</a:t>
            </a:r>
          </a:p>
          <a:p>
            <a:pPr eaLnBrk="1" hangingPunct="1">
              <a:lnSpc>
                <a:spcPct val="90000"/>
              </a:lnSpc>
              <a:buFontTx/>
              <a:buChar char="•"/>
            </a:pPr>
            <a:r>
              <a:rPr lang="en-US" altLang="en-US">
                <a:latin typeface="Arial" panose="020B0604020202020204" pitchFamily="34" charset="0"/>
              </a:rPr>
              <a:t>  This </a:t>
            </a:r>
            <a:r>
              <a:rPr lang="en-US" altLang="en-US" i="1">
                <a:latin typeface="Arial" panose="020B0604020202020204" pitchFamily="34" charset="0"/>
              </a:rPr>
              <a:t>GP</a:t>
            </a:r>
            <a:r>
              <a:rPr lang="en-US" altLang="en-US">
                <a:latin typeface="Arial" panose="020B0604020202020204" pitchFamily="34" charset="0"/>
              </a:rPr>
              <a:t> refers to two types of competence: </a:t>
            </a:r>
            <a:r>
              <a:rPr lang="en-US" altLang="en-US" u="sng">
                <a:latin typeface="Arial" panose="020B0604020202020204" pitchFamily="34" charset="0"/>
              </a:rPr>
              <a:t>technical</a:t>
            </a:r>
            <a:r>
              <a:rPr lang="en-US" altLang="en-US">
                <a:latin typeface="Arial" panose="020B0604020202020204" pitchFamily="34" charset="0"/>
              </a:rPr>
              <a:t> competence and </a:t>
            </a:r>
            <a:r>
              <a:rPr lang="en-US" altLang="en-US" u="sng">
                <a:latin typeface="Arial" panose="020B0604020202020204" pitchFamily="34" charset="0"/>
              </a:rPr>
              <a:t>cultural</a:t>
            </a:r>
            <a:r>
              <a:rPr lang="en-US" altLang="en-US">
                <a:latin typeface="Arial" panose="020B0604020202020204" pitchFamily="34" charset="0"/>
              </a:rPr>
              <a:t> competence. Cultural competence was added in the 2004 revision as our field became more aware of the need for cultural sensitivity in evaluation contexts.</a:t>
            </a:r>
          </a:p>
          <a:p>
            <a:pPr eaLnBrk="1" hangingPunct="1">
              <a:lnSpc>
                <a:spcPct val="90000"/>
              </a:lnSpc>
              <a:buFontTx/>
              <a:buChar char="•"/>
            </a:pPr>
            <a:r>
              <a:rPr lang="en-US" altLang="en-US">
                <a:latin typeface="Arial" panose="020B0604020202020204" pitchFamily="34" charset="0"/>
              </a:rPr>
              <a:t>  You may want to ask, What are some ways of demonstrating </a:t>
            </a:r>
            <a:r>
              <a:rPr lang="en-US" altLang="en-US" u="sng">
                <a:latin typeface="Arial" panose="020B0604020202020204" pitchFamily="34" charset="0"/>
              </a:rPr>
              <a:t>technical</a:t>
            </a:r>
            <a:r>
              <a:rPr lang="en-US" altLang="en-US">
                <a:latin typeface="Arial" panose="020B0604020202020204" pitchFamily="34" charset="0"/>
              </a:rPr>
              <a:t> competence?</a:t>
            </a:r>
          </a:p>
          <a:p>
            <a:pPr lvl="1" eaLnBrk="1" hangingPunct="1">
              <a:lnSpc>
                <a:spcPct val="90000"/>
              </a:lnSpc>
              <a:buFontTx/>
              <a:buChar char="-"/>
            </a:pPr>
            <a:r>
              <a:rPr lang="en-US" altLang="en-US">
                <a:latin typeface="Arial" panose="020B0604020202020204" pitchFamily="34" charset="0"/>
              </a:rPr>
              <a:t>    This refers to methodological, content area, project management and interpersonal skills.</a:t>
            </a:r>
          </a:p>
          <a:p>
            <a:pPr eaLnBrk="1" hangingPunct="1">
              <a:lnSpc>
                <a:spcPct val="90000"/>
              </a:lnSpc>
              <a:buFontTx/>
              <a:buChar char="•"/>
            </a:pPr>
            <a:r>
              <a:rPr lang="en-US" altLang="en-US">
                <a:latin typeface="Arial" panose="020B0604020202020204" pitchFamily="34" charset="0"/>
              </a:rPr>
              <a:t>  You may want to ask, What are some ways evaluators demonstrate </a:t>
            </a:r>
            <a:r>
              <a:rPr lang="en-US" altLang="en-US" u="sng">
                <a:latin typeface="Arial" panose="020B0604020202020204" pitchFamily="34" charset="0"/>
              </a:rPr>
              <a:t>cultural</a:t>
            </a:r>
            <a:r>
              <a:rPr lang="en-US" altLang="en-US">
                <a:latin typeface="Arial" panose="020B0604020202020204" pitchFamily="34" charset="0"/>
              </a:rPr>
              <a:t> competence?</a:t>
            </a:r>
          </a:p>
          <a:p>
            <a:pPr lvl="1" eaLnBrk="1" hangingPunct="1">
              <a:lnSpc>
                <a:spcPct val="90000"/>
              </a:lnSpc>
              <a:buFontTx/>
              <a:buChar char="-"/>
            </a:pPr>
            <a:r>
              <a:rPr lang="en-US" altLang="en-US">
                <a:latin typeface="Arial" panose="020B0604020202020204" pitchFamily="34" charset="0"/>
              </a:rPr>
              <a:t>   They have self-awareness of their own cultural, political and social values</a:t>
            </a:r>
          </a:p>
          <a:p>
            <a:pPr lvl="1" eaLnBrk="1" hangingPunct="1">
              <a:lnSpc>
                <a:spcPct val="90000"/>
              </a:lnSpc>
            </a:pPr>
            <a:r>
              <a:rPr lang="en-US" altLang="en-US">
                <a:latin typeface="Arial" panose="020B0604020202020204" pitchFamily="34" charset="0"/>
              </a:rPr>
              <a:t>-   They have awareness of the cultural, political and social values of the groups and communities with whom they are working</a:t>
            </a:r>
          </a:p>
          <a:p>
            <a:pPr lvl="1" eaLnBrk="1" hangingPunct="1">
              <a:lnSpc>
                <a:spcPct val="90000"/>
              </a:lnSpc>
            </a:pPr>
            <a:r>
              <a:rPr lang="en-US" altLang="en-US">
                <a:latin typeface="Arial" panose="020B0604020202020204" pitchFamily="34" charset="0"/>
              </a:rPr>
              <a:t>-   They have the language skills to communicate with evaluation stakeholders</a:t>
            </a:r>
          </a:p>
          <a:p>
            <a:pPr lvl="1" eaLnBrk="1" hangingPunct="1">
              <a:lnSpc>
                <a:spcPct val="90000"/>
              </a:lnSpc>
            </a:pPr>
            <a:r>
              <a:rPr lang="en-US" altLang="en-US">
                <a:latin typeface="Arial" panose="020B0604020202020204" pitchFamily="34" charset="0"/>
              </a:rPr>
              <a:t>-   What else? </a:t>
            </a:r>
          </a:p>
          <a:p>
            <a:pPr eaLnBrk="1" hangingPunct="1">
              <a:lnSpc>
                <a:spcPct val="90000"/>
              </a:lnSpc>
              <a:buFontTx/>
              <a:buChar char="•"/>
            </a:pPr>
            <a:r>
              <a:rPr lang="en-US" altLang="en-US">
                <a:latin typeface="Arial" panose="020B0604020202020204" pitchFamily="34" charset="0"/>
              </a:rPr>
              <a:t>  This principle refers to an </a:t>
            </a:r>
            <a:r>
              <a:rPr lang="en-US" altLang="en-US" u="sng">
                <a:latin typeface="Arial" panose="020B0604020202020204" pitchFamily="34" charset="0"/>
              </a:rPr>
              <a:t>evaluation team</a:t>
            </a:r>
            <a:r>
              <a:rPr lang="en-US" altLang="en-US">
                <a:latin typeface="Arial" panose="020B0604020202020204" pitchFamily="34" charset="0"/>
              </a:rPr>
              <a:t> because one individual, especially in larger or more complex evaluations, may not possess all the technical and cultural competence skills necessary.</a:t>
            </a:r>
          </a:p>
          <a:p>
            <a:pPr eaLnBrk="1" hangingPunct="1">
              <a:lnSpc>
                <a:spcPct val="90000"/>
              </a:lnSpc>
              <a:buFontTx/>
              <a:buChar char="•"/>
            </a:pPr>
            <a:r>
              <a:rPr lang="en-US" altLang="en-US">
                <a:latin typeface="Arial" panose="020B0604020202020204" pitchFamily="34" charset="0"/>
              </a:rPr>
              <a:t>  This principle also emphasizes the dynamic aspect of the evaluation field and the need for continually improving our knowledge and skills.</a:t>
            </a:r>
          </a:p>
          <a:p>
            <a:pPr eaLnBrk="1" hangingPunct="1">
              <a:lnSpc>
                <a:spcPct val="90000"/>
              </a:lnSpc>
            </a:pPr>
            <a:endParaRPr lang="en-US" altLang="en-US">
              <a:latin typeface="Arial" panose="020B0604020202020204" pitchFamily="34" charset="0"/>
            </a:endParaRPr>
          </a:p>
          <a:p>
            <a:pPr eaLnBrk="1" hangingPunct="1">
              <a:lnSpc>
                <a:spcPct val="90000"/>
              </a:lnSpc>
            </a:pPr>
            <a:endParaRPr lang="en-US" altLang="en-US">
              <a:latin typeface="Arial" panose="020B0604020202020204" pitchFamily="34" charset="0"/>
            </a:endParaRPr>
          </a:p>
          <a:p>
            <a:pPr eaLnBrk="1" hangingPunct="1">
              <a:lnSpc>
                <a:spcPct val="90000"/>
              </a:lnSpc>
            </a:pPr>
            <a:endParaRPr lang="en-US" altLang="en-US" sz="1000">
              <a:latin typeface="Arial" panose="020B060402020202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7">
            <a:extLst>
              <a:ext uri="{FF2B5EF4-FFF2-40B4-BE49-F238E27FC236}">
                <a16:creationId xmlns:a16="http://schemas.microsoft.com/office/drawing/2014/main" id="{E1442ED6-DAE7-8C42-80F7-4B8ADB24B3F9}"/>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7263">
              <a:spcBef>
                <a:spcPct val="30000"/>
              </a:spcBef>
              <a:defRPr sz="1200">
                <a:solidFill>
                  <a:schemeClr val="tx1"/>
                </a:solidFill>
                <a:latin typeface="Arial" panose="020B0604020202020204" pitchFamily="34" charset="0"/>
              </a:defRPr>
            </a:lvl1pPr>
            <a:lvl2pPr marL="742950" indent="-285750" defTabSz="957263">
              <a:spcBef>
                <a:spcPct val="30000"/>
              </a:spcBef>
              <a:defRPr sz="1200">
                <a:solidFill>
                  <a:schemeClr val="tx1"/>
                </a:solidFill>
                <a:latin typeface="Arial" panose="020B0604020202020204" pitchFamily="34" charset="0"/>
              </a:defRPr>
            </a:lvl2pPr>
            <a:lvl3pPr marL="1143000" indent="-228600" defTabSz="957263">
              <a:spcBef>
                <a:spcPct val="30000"/>
              </a:spcBef>
              <a:defRPr sz="1200">
                <a:solidFill>
                  <a:schemeClr val="tx1"/>
                </a:solidFill>
                <a:latin typeface="Arial" panose="020B0604020202020204" pitchFamily="34" charset="0"/>
              </a:defRPr>
            </a:lvl3pPr>
            <a:lvl4pPr marL="1600200" indent="-228600" defTabSz="957263">
              <a:spcBef>
                <a:spcPct val="30000"/>
              </a:spcBef>
              <a:defRPr sz="1200">
                <a:solidFill>
                  <a:schemeClr val="tx1"/>
                </a:solidFill>
                <a:latin typeface="Arial" panose="020B0604020202020204" pitchFamily="34" charset="0"/>
              </a:defRPr>
            </a:lvl4pPr>
            <a:lvl5pPr marL="2057400" indent="-228600" defTabSz="957263">
              <a:spcBef>
                <a:spcPct val="30000"/>
              </a:spcBef>
              <a:defRPr sz="1200">
                <a:solidFill>
                  <a:schemeClr val="tx1"/>
                </a:solidFill>
                <a:latin typeface="Arial" panose="020B0604020202020204" pitchFamily="34" charset="0"/>
              </a:defRPr>
            </a:lvl5pPr>
            <a:lvl6pPr marL="2514600" indent="-228600" defTabSz="957263"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57263"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57263"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57263"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9A58B612-FFC3-7C41-AF9B-7506D346F86B}" type="slidenum">
              <a:rPr lang="en-US" altLang="en-US" sz="1300"/>
              <a:pPr>
                <a:spcBef>
                  <a:spcPct val="0"/>
                </a:spcBef>
              </a:pPr>
              <a:t>8</a:t>
            </a:fld>
            <a:endParaRPr lang="en-US" altLang="en-US" sz="1300"/>
          </a:p>
        </p:txBody>
      </p:sp>
      <p:sp>
        <p:nvSpPr>
          <p:cNvPr id="20482" name="Rectangle 2">
            <a:extLst>
              <a:ext uri="{FF2B5EF4-FFF2-40B4-BE49-F238E27FC236}">
                <a16:creationId xmlns:a16="http://schemas.microsoft.com/office/drawing/2014/main" id="{E356642D-51BB-D640-94E4-CD3E5DBB63E0}"/>
              </a:ext>
            </a:extLst>
          </p:cNvPr>
          <p:cNvSpPr>
            <a:spLocks noGrp="1" noRot="1" noChangeAspect="1" noChangeArrowheads="1" noTextEdit="1"/>
          </p:cNvSpPr>
          <p:nvPr>
            <p:ph type="sldImg"/>
          </p:nvPr>
        </p:nvSpPr>
        <p:spPr>
          <a:ln/>
        </p:spPr>
      </p:sp>
      <p:sp>
        <p:nvSpPr>
          <p:cNvPr id="20483" name="Rectangle 3">
            <a:extLst>
              <a:ext uri="{FF2B5EF4-FFF2-40B4-BE49-F238E27FC236}">
                <a16:creationId xmlns:a16="http://schemas.microsoft.com/office/drawing/2014/main" id="{78F3F0EA-BAF8-A443-ADC3-93BD5FD6687F}"/>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b="1">
                <a:latin typeface="Arial" panose="020B0604020202020204" pitchFamily="34" charset="0"/>
              </a:rPr>
              <a:t>Talking Points:</a:t>
            </a:r>
          </a:p>
          <a:p>
            <a:pPr eaLnBrk="1" hangingPunct="1">
              <a:buFontTx/>
              <a:buChar char="•"/>
            </a:pPr>
            <a:r>
              <a:rPr lang="en-US" altLang="en-US">
                <a:latin typeface="Arial" panose="020B0604020202020204" pitchFamily="34" charset="0"/>
              </a:rPr>
              <a:t>  This principle holds the evaluator responsible for managing a conscientious evaluation process. The evaluator should educate clients and stakeholders and take actions to prevent them from being misled or misinformed.</a:t>
            </a:r>
          </a:p>
          <a:p>
            <a:pPr eaLnBrk="1" hangingPunct="1">
              <a:buFontTx/>
              <a:buChar char="•"/>
            </a:pPr>
            <a:endParaRPr lang="en-US" altLang="en-US">
              <a:latin typeface="Arial" panose="020B0604020202020204" pitchFamily="34" charset="0"/>
            </a:endParaRPr>
          </a:p>
          <a:p>
            <a:pPr eaLnBrk="1" hangingPunct="1">
              <a:buFontTx/>
              <a:buChar char="•"/>
            </a:pPr>
            <a:r>
              <a:rPr lang="en-US" altLang="en-US">
                <a:latin typeface="Arial" panose="020B0604020202020204" pitchFamily="34" charset="0"/>
              </a:rPr>
              <a:t>  You may want to ask, How might the idea of integrity affect different stages of an evaluation, e.g., planning and design, data collection and analysis, reporting, etc.?</a:t>
            </a:r>
          </a:p>
          <a:p>
            <a:pPr eaLnBrk="1" hangingPunct="1"/>
            <a:endParaRPr lang="en-US" altLang="en-US">
              <a:latin typeface="Arial" panose="020B0604020202020204" pitchFamily="34" charset="0"/>
            </a:endParaRPr>
          </a:p>
          <a:p>
            <a:pPr eaLnBrk="1" hangingPunct="1">
              <a:buFontTx/>
              <a:buChar char="•"/>
            </a:pPr>
            <a:r>
              <a:rPr lang="en-US" altLang="en-US">
                <a:latin typeface="Arial" panose="020B0604020202020204" pitchFamily="34" charset="0"/>
              </a:rPr>
              <a:t>  Evaluation is a values-driven process. You might want to ask rhetorically:</a:t>
            </a:r>
          </a:p>
          <a:p>
            <a:pPr lvl="1" eaLnBrk="1" hangingPunct="1"/>
            <a:r>
              <a:rPr lang="en-US" altLang="en-US">
                <a:latin typeface="Arial" panose="020B0604020202020204" pitchFamily="34" charset="0"/>
              </a:rPr>
              <a:t>-   Are we explicit about our own interests and values related to the evaluation, as well as those of the client and other stakeholders?</a:t>
            </a:r>
          </a:p>
          <a:p>
            <a:pPr lvl="1" eaLnBrk="1" hangingPunct="1"/>
            <a:r>
              <a:rPr lang="en-US" altLang="en-US">
                <a:latin typeface="Arial" panose="020B0604020202020204" pitchFamily="34" charset="0"/>
              </a:rPr>
              <a:t>-   Do we disclose our values and any roles or relationships that might pose a conflict of interest in the evaluation?</a:t>
            </a:r>
          </a:p>
          <a:p>
            <a:pPr eaLnBrk="1" hangingPunct="1"/>
            <a:endParaRPr lang="en-US" altLang="en-US">
              <a:latin typeface="Arial" panose="020B0604020202020204" pitchFamily="34" charset="0"/>
            </a:endParaRPr>
          </a:p>
          <a:p>
            <a:pPr eaLnBrk="1" hangingPunct="1">
              <a:buFontTx/>
              <a:buChar char="•"/>
            </a:pPr>
            <a:r>
              <a:rPr lang="en-US" altLang="en-US">
                <a:latin typeface="Arial" panose="020B0604020202020204" pitchFamily="34" charset="0"/>
              </a:rPr>
              <a:t>  You may want to ask, How do we negotiate and conduct an evaluation in an honest and transparent way?</a:t>
            </a:r>
          </a:p>
          <a:p>
            <a:pPr eaLnBrk="1" hangingPunct="1"/>
            <a:endParaRPr lang="en-US" altLang="en-US">
              <a:latin typeface="Arial" panose="020B0604020202020204" pitchFamily="34" charset="0"/>
            </a:endParaRPr>
          </a:p>
          <a:p>
            <a:pPr eaLnBrk="1" hangingPunct="1"/>
            <a:endParaRPr lang="en-US" altLang="en-US">
              <a:latin typeface="Arial" panose="020B0604020202020204" pitchFamily="34" charset="0"/>
            </a:endParaRPr>
          </a:p>
          <a:p>
            <a:pPr eaLnBrk="1" hangingPunct="1"/>
            <a:endParaRPr lang="en-US" altLang="en-US">
              <a:latin typeface="Arial" panose="020B0604020202020204" pitchFamily="34" charset="0"/>
            </a:endParaRPr>
          </a:p>
          <a:p>
            <a:pPr eaLnBrk="1" hangingPunct="1"/>
            <a:endParaRPr lang="en-US" altLang="en-US">
              <a:solidFill>
                <a:srgbClr val="FF0000"/>
              </a:solidFill>
              <a:latin typeface="Arial" panose="020B0604020202020204"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7">
            <a:extLst>
              <a:ext uri="{FF2B5EF4-FFF2-40B4-BE49-F238E27FC236}">
                <a16:creationId xmlns:a16="http://schemas.microsoft.com/office/drawing/2014/main" id="{E6E76F95-22BD-8E4C-BEBB-0B5533AC387A}"/>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7263">
              <a:spcBef>
                <a:spcPct val="30000"/>
              </a:spcBef>
              <a:defRPr sz="1200">
                <a:solidFill>
                  <a:schemeClr val="tx1"/>
                </a:solidFill>
                <a:latin typeface="Arial" panose="020B0604020202020204" pitchFamily="34" charset="0"/>
              </a:defRPr>
            </a:lvl1pPr>
            <a:lvl2pPr marL="742950" indent="-285750" defTabSz="957263">
              <a:spcBef>
                <a:spcPct val="30000"/>
              </a:spcBef>
              <a:defRPr sz="1200">
                <a:solidFill>
                  <a:schemeClr val="tx1"/>
                </a:solidFill>
                <a:latin typeface="Arial" panose="020B0604020202020204" pitchFamily="34" charset="0"/>
              </a:defRPr>
            </a:lvl2pPr>
            <a:lvl3pPr marL="1143000" indent="-228600" defTabSz="957263">
              <a:spcBef>
                <a:spcPct val="30000"/>
              </a:spcBef>
              <a:defRPr sz="1200">
                <a:solidFill>
                  <a:schemeClr val="tx1"/>
                </a:solidFill>
                <a:latin typeface="Arial" panose="020B0604020202020204" pitchFamily="34" charset="0"/>
              </a:defRPr>
            </a:lvl3pPr>
            <a:lvl4pPr marL="1600200" indent="-228600" defTabSz="957263">
              <a:spcBef>
                <a:spcPct val="30000"/>
              </a:spcBef>
              <a:defRPr sz="1200">
                <a:solidFill>
                  <a:schemeClr val="tx1"/>
                </a:solidFill>
                <a:latin typeface="Arial" panose="020B0604020202020204" pitchFamily="34" charset="0"/>
              </a:defRPr>
            </a:lvl4pPr>
            <a:lvl5pPr marL="2057400" indent="-228600" defTabSz="957263">
              <a:spcBef>
                <a:spcPct val="30000"/>
              </a:spcBef>
              <a:defRPr sz="1200">
                <a:solidFill>
                  <a:schemeClr val="tx1"/>
                </a:solidFill>
                <a:latin typeface="Arial" panose="020B0604020202020204" pitchFamily="34" charset="0"/>
              </a:defRPr>
            </a:lvl5pPr>
            <a:lvl6pPr marL="2514600" indent="-228600" defTabSz="957263"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57263"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57263"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57263"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89B03A05-6FC5-A94E-B5FA-691EC7EF7BA7}" type="slidenum">
              <a:rPr lang="en-US" altLang="en-US" sz="1300"/>
              <a:pPr>
                <a:spcBef>
                  <a:spcPct val="0"/>
                </a:spcBef>
              </a:pPr>
              <a:t>9</a:t>
            </a:fld>
            <a:endParaRPr lang="en-US" altLang="en-US" sz="1300"/>
          </a:p>
        </p:txBody>
      </p:sp>
      <p:sp>
        <p:nvSpPr>
          <p:cNvPr id="22530" name="Rectangle 2">
            <a:extLst>
              <a:ext uri="{FF2B5EF4-FFF2-40B4-BE49-F238E27FC236}">
                <a16:creationId xmlns:a16="http://schemas.microsoft.com/office/drawing/2014/main" id="{935A1854-6F1E-C646-87F8-8312F8966B8C}"/>
              </a:ext>
            </a:extLst>
          </p:cNvPr>
          <p:cNvSpPr>
            <a:spLocks noGrp="1" noRot="1" noChangeAspect="1" noChangeArrowheads="1" noTextEdit="1"/>
          </p:cNvSpPr>
          <p:nvPr>
            <p:ph type="sldImg"/>
          </p:nvPr>
        </p:nvSpPr>
        <p:spPr>
          <a:ln/>
        </p:spPr>
      </p:sp>
      <p:sp>
        <p:nvSpPr>
          <p:cNvPr id="22531" name="Rectangle 3">
            <a:extLst>
              <a:ext uri="{FF2B5EF4-FFF2-40B4-BE49-F238E27FC236}">
                <a16:creationId xmlns:a16="http://schemas.microsoft.com/office/drawing/2014/main" id="{1FB2AAE1-F8D1-8443-AA7E-C37555AB64EC}"/>
              </a:ext>
            </a:extLst>
          </p:cNvPr>
          <p:cNvSpPr>
            <a:spLocks noGrp="1" noChangeArrowheads="1"/>
          </p:cNvSpPr>
          <p:nvPr>
            <p:ph type="body" idx="1"/>
          </p:nvPr>
        </p:nvSpPr>
        <p:spPr>
          <a:xfrm>
            <a:off x="731838" y="4570413"/>
            <a:ext cx="5851525" cy="46069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b="1">
                <a:latin typeface="Arial" panose="020B0604020202020204" pitchFamily="34" charset="0"/>
              </a:rPr>
              <a:t>Talking Points:</a:t>
            </a:r>
          </a:p>
          <a:p>
            <a:pPr eaLnBrk="1" hangingPunct="1">
              <a:buFontTx/>
              <a:buChar char="•"/>
            </a:pPr>
            <a:r>
              <a:rPr lang="en-US" altLang="en-US" b="1">
                <a:latin typeface="Arial" panose="020B0604020202020204" pitchFamily="34" charset="0"/>
              </a:rPr>
              <a:t>  </a:t>
            </a:r>
            <a:r>
              <a:rPr lang="en-US" altLang="en-US">
                <a:latin typeface="Arial" panose="020B0604020202020204" pitchFamily="34" charset="0"/>
              </a:rPr>
              <a:t>This principle gives ways in which we as evaluators demonstrate respect for the dignity and self-worth of all stakeholders in an evaluation.</a:t>
            </a:r>
          </a:p>
          <a:p>
            <a:pPr eaLnBrk="1" hangingPunct="1">
              <a:buFontTx/>
              <a:buChar char="•"/>
            </a:pPr>
            <a:r>
              <a:rPr lang="en-US" altLang="en-US">
                <a:latin typeface="Arial" panose="020B0604020202020204" pitchFamily="34" charset="0"/>
              </a:rPr>
              <a:t>  What are some specific ways in which we do that?</a:t>
            </a:r>
          </a:p>
          <a:p>
            <a:pPr lvl="1" eaLnBrk="1" hangingPunct="1"/>
            <a:r>
              <a:rPr lang="en-US" altLang="en-US">
                <a:latin typeface="Arial" panose="020B0604020202020204" pitchFamily="34" charset="0"/>
              </a:rPr>
              <a:t>-   Attempt to fully understand </a:t>
            </a:r>
            <a:r>
              <a:rPr lang="en-US" altLang="en-US" u="sng">
                <a:latin typeface="Arial" panose="020B0604020202020204" pitchFamily="34" charset="0"/>
              </a:rPr>
              <a:t>all the contextual elements</a:t>
            </a:r>
            <a:r>
              <a:rPr lang="en-US" altLang="en-US">
                <a:latin typeface="Arial" panose="020B0604020202020204" pitchFamily="34" charset="0"/>
              </a:rPr>
              <a:t> of the evaluation, such as location, timing, political and social climate, culture, economic conditions, etc.</a:t>
            </a:r>
          </a:p>
          <a:p>
            <a:pPr lvl="1" eaLnBrk="1" hangingPunct="1"/>
            <a:r>
              <a:rPr lang="en-US" altLang="en-US">
                <a:latin typeface="Arial" panose="020B0604020202020204" pitchFamily="34" charset="0"/>
              </a:rPr>
              <a:t>-   Follow current professional ethics, standards and regulations regarding the avoidance of potential risks or harms to participants, safeguarding confidentiality and privacy, and obtaining informed consent (e.g., IRB and Human Subjects Review procedures)</a:t>
            </a:r>
          </a:p>
          <a:p>
            <a:pPr eaLnBrk="1" hangingPunct="1">
              <a:buFontTx/>
              <a:buChar char="•"/>
            </a:pPr>
            <a:r>
              <a:rPr lang="en-US" altLang="en-US">
                <a:latin typeface="Arial" panose="020B0604020202020204" pitchFamily="34" charset="0"/>
              </a:rPr>
              <a:t>  </a:t>
            </a:r>
            <a:r>
              <a:rPr lang="en-US" altLang="en-US" u="sng">
                <a:latin typeface="Arial" panose="020B0604020202020204" pitchFamily="34" charset="0"/>
              </a:rPr>
              <a:t>Cultural competence</a:t>
            </a:r>
            <a:r>
              <a:rPr lang="en-US" altLang="en-US">
                <a:latin typeface="Arial" panose="020B0604020202020204" pitchFamily="34" charset="0"/>
              </a:rPr>
              <a:t> is an element of respecting the dignity and self-worth of stakeholders.</a:t>
            </a:r>
          </a:p>
          <a:p>
            <a:pPr lvl="1" eaLnBrk="1" hangingPunct="1"/>
            <a:r>
              <a:rPr lang="en-US" altLang="en-US">
                <a:latin typeface="Arial" panose="020B0604020202020204" pitchFamily="34" charset="0"/>
              </a:rPr>
              <a:t>-   What constitutes all stakeholders?</a:t>
            </a:r>
          </a:p>
          <a:p>
            <a:pPr lvl="1" eaLnBrk="1" hangingPunct="1"/>
            <a:r>
              <a:rPr lang="en-US" altLang="en-US">
                <a:latin typeface="Arial" panose="020B0604020202020204" pitchFamily="34" charset="0"/>
              </a:rPr>
              <a:t>-   What are some characteristics of stakeholders that evaluators need to understand, respect and take into account? </a:t>
            </a:r>
          </a:p>
          <a:p>
            <a:pPr eaLnBrk="1" hangingPunct="1">
              <a:buFontTx/>
              <a:buChar char="•"/>
            </a:pPr>
            <a:r>
              <a:rPr lang="en-US" altLang="en-US">
                <a:latin typeface="Arial" panose="020B0604020202020204" pitchFamily="34" charset="0"/>
              </a:rPr>
              <a:t>  This principle presents the responsibility to foster social equity in evaluation, where feasible.</a:t>
            </a:r>
          </a:p>
          <a:p>
            <a:pPr lvl="1" eaLnBrk="1" hangingPunct="1">
              <a:buFontTx/>
              <a:buChar char="-"/>
            </a:pPr>
            <a:r>
              <a:rPr lang="en-US" altLang="en-US">
                <a:latin typeface="Arial" panose="020B0604020202020204" pitchFamily="34" charset="0"/>
              </a:rPr>
              <a:t>   How can evaluation contribute to social equity?</a:t>
            </a:r>
          </a:p>
          <a:p>
            <a:pPr lvl="1" eaLnBrk="1" hangingPunct="1">
              <a:buFontTx/>
              <a:buChar char="-"/>
            </a:pPr>
            <a:r>
              <a:rPr lang="en-US" altLang="en-US">
                <a:latin typeface="Arial" panose="020B0604020202020204" pitchFamily="34" charset="0"/>
              </a:rPr>
              <a:t>   Under what conditions might fostering social equity not be feasible?</a:t>
            </a:r>
          </a:p>
          <a:p>
            <a:pPr eaLnBrk="1" hangingPunct="1">
              <a:buFontTx/>
              <a:buChar char="-"/>
            </a:pPr>
            <a:endParaRPr lang="en-US" altLang="en-US">
              <a:latin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24">
            <a:extLst>
              <a:ext uri="{FF2B5EF4-FFF2-40B4-BE49-F238E27FC236}">
                <a16:creationId xmlns:a16="http://schemas.microsoft.com/office/drawing/2014/main" id="{43CD35C7-F239-9D49-8EC9-DEFA5E4A2E2D}"/>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9145588" cy="6862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 Box 25">
            <a:extLst>
              <a:ext uri="{FF2B5EF4-FFF2-40B4-BE49-F238E27FC236}">
                <a16:creationId xmlns:a16="http://schemas.microsoft.com/office/drawing/2014/main" id="{F19FB3C3-5BDD-DD42-9589-B62E433B0369}"/>
              </a:ext>
            </a:extLst>
          </p:cNvPr>
          <p:cNvSpPr txBox="1">
            <a:spLocks noChangeArrowheads="1"/>
          </p:cNvSpPr>
          <p:nvPr userDrawn="1"/>
        </p:nvSpPr>
        <p:spPr bwMode="auto">
          <a:xfrm>
            <a:off x="8035925" y="8212138"/>
            <a:ext cx="369888" cy="274637"/>
          </a:xfrm>
          <a:prstGeom prst="rect">
            <a:avLst/>
          </a:prstGeom>
          <a:noFill/>
          <a:ln>
            <a:noFill/>
          </a:ln>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eaLnBrk="1" hangingPunct="1">
              <a:defRPr/>
            </a:pPr>
            <a:fld id="{86166F59-5C79-B94A-B431-16497E887F1F}" type="slidenum">
              <a:rPr lang="en-US" altLang="en-US" sz="1200" smtClean="0">
                <a:solidFill>
                  <a:srgbClr val="211300"/>
                </a:solidFill>
              </a:rPr>
              <a:pPr algn="r" eaLnBrk="1" hangingPunct="1">
                <a:defRPr/>
              </a:pPr>
              <a:t>‹#›</a:t>
            </a:fld>
            <a:endParaRPr lang="en-US" altLang="en-US" sz="1200">
              <a:solidFill>
                <a:srgbClr val="777777"/>
              </a:solidFill>
            </a:endParaRPr>
          </a:p>
        </p:txBody>
      </p:sp>
      <p:sp>
        <p:nvSpPr>
          <p:cNvPr id="6" name="Text Box 28">
            <a:extLst>
              <a:ext uri="{FF2B5EF4-FFF2-40B4-BE49-F238E27FC236}">
                <a16:creationId xmlns:a16="http://schemas.microsoft.com/office/drawing/2014/main" id="{6DA62F73-283C-4C44-9D9F-EDD3C22FF27D}"/>
              </a:ext>
            </a:extLst>
          </p:cNvPr>
          <p:cNvSpPr txBox="1">
            <a:spLocks noChangeArrowheads="1"/>
          </p:cNvSpPr>
          <p:nvPr userDrawn="1"/>
        </p:nvSpPr>
        <p:spPr bwMode="auto">
          <a:xfrm>
            <a:off x="8537575" y="6435725"/>
            <a:ext cx="369888" cy="274638"/>
          </a:xfrm>
          <a:prstGeom prst="rect">
            <a:avLst/>
          </a:prstGeom>
          <a:noFill/>
          <a:ln>
            <a:noFill/>
          </a:ln>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eaLnBrk="1" hangingPunct="1">
              <a:defRPr/>
            </a:pPr>
            <a:fld id="{02C87A98-63C8-5B48-A16D-BED877336917}" type="slidenum">
              <a:rPr lang="en-US" altLang="en-US" sz="1200" smtClean="0">
                <a:solidFill>
                  <a:srgbClr val="211300"/>
                </a:solidFill>
              </a:rPr>
              <a:pPr algn="r" eaLnBrk="1" hangingPunct="1">
                <a:defRPr/>
              </a:pPr>
              <a:t>‹#›</a:t>
            </a:fld>
            <a:endParaRPr lang="en-US" altLang="en-US" sz="1200">
              <a:solidFill>
                <a:srgbClr val="777777"/>
              </a:solidFill>
            </a:endParaRPr>
          </a:p>
        </p:txBody>
      </p:sp>
      <p:sp>
        <p:nvSpPr>
          <p:cNvPr id="457754" name="Rectangle 26"/>
          <p:cNvSpPr>
            <a:spLocks noGrp="1" noChangeArrowheads="1"/>
          </p:cNvSpPr>
          <p:nvPr>
            <p:ph type="ctrTitle"/>
          </p:nvPr>
        </p:nvSpPr>
        <p:spPr>
          <a:xfrm>
            <a:off x="5116513" y="3198813"/>
            <a:ext cx="3116262" cy="920750"/>
          </a:xfrm>
          <a:effectLst/>
        </p:spPr>
        <p:txBody>
          <a:bodyPr anchor="t"/>
          <a:lstStyle>
            <a:lvl1pPr>
              <a:defRPr>
                <a:solidFill>
                  <a:schemeClr val="accent1"/>
                </a:solidFill>
                <a:effectLst>
                  <a:outerShdw blurRad="38100" dist="38100" dir="2700000" algn="tl">
                    <a:srgbClr val="C0C0C0"/>
                  </a:outerShdw>
                </a:effectLst>
              </a:defRPr>
            </a:lvl1pPr>
          </a:lstStyle>
          <a:p>
            <a:r>
              <a:rPr lang="en-US"/>
              <a:t>Click to edit Master title style</a:t>
            </a:r>
          </a:p>
        </p:txBody>
      </p:sp>
      <p:sp>
        <p:nvSpPr>
          <p:cNvPr id="457755" name="Rectangle 27"/>
          <p:cNvSpPr>
            <a:spLocks noGrp="1" noChangeArrowheads="1"/>
          </p:cNvSpPr>
          <p:nvPr>
            <p:ph type="subTitle" idx="1"/>
          </p:nvPr>
        </p:nvSpPr>
        <p:spPr>
          <a:xfrm>
            <a:off x="5121275" y="4837113"/>
            <a:ext cx="3198813" cy="698500"/>
          </a:xfrm>
        </p:spPr>
        <p:txBody>
          <a:bodyPr/>
          <a:lstStyle>
            <a:lvl1pPr marL="0" indent="0">
              <a:buFont typeface="Wingdings" pitchFamily="2" charset="2"/>
              <a:buNone/>
              <a:defRPr sz="1900"/>
            </a:lvl1pPr>
          </a:lstStyle>
          <a:p>
            <a:r>
              <a:rPr lang="en-US"/>
              <a:t>Click to edit Master subtitle style</a:t>
            </a:r>
          </a:p>
        </p:txBody>
      </p:sp>
    </p:spTree>
    <p:extLst>
      <p:ext uri="{BB962C8B-B14F-4D97-AF65-F5344CB8AC3E}">
        <p14:creationId xmlns:p14="http://schemas.microsoft.com/office/powerpoint/2010/main" val="33091419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097977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92900" y="339725"/>
            <a:ext cx="2120900" cy="29162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30200" y="339725"/>
            <a:ext cx="6210300" cy="29162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8441702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9045535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40665806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30200" y="1346200"/>
            <a:ext cx="4165600" cy="19097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346200"/>
            <a:ext cx="4165600" cy="19097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9792878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8040286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1261578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5270397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8501099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2244738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ltGray">
      <p:bgPr>
        <a:solidFill>
          <a:schemeClr val="tx2"/>
        </a:solidFill>
        <a:effectLst/>
      </p:bgPr>
    </p:bg>
    <p:spTree>
      <p:nvGrpSpPr>
        <p:cNvPr id="1" name=""/>
        <p:cNvGrpSpPr/>
        <p:nvPr/>
      </p:nvGrpSpPr>
      <p:grpSpPr>
        <a:xfrm>
          <a:off x="0" y="0"/>
          <a:ext cx="0" cy="0"/>
          <a:chOff x="0" y="0"/>
          <a:chExt cx="0" cy="0"/>
        </a:xfrm>
      </p:grpSpPr>
      <p:pic>
        <p:nvPicPr>
          <p:cNvPr id="1026" name="Picture 66">
            <a:extLst>
              <a:ext uri="{FF2B5EF4-FFF2-40B4-BE49-F238E27FC236}">
                <a16:creationId xmlns:a16="http://schemas.microsoft.com/office/drawing/2014/main" id="{BA529881-2D41-724F-A987-45BC87165F78}"/>
              </a:ext>
            </a:extLst>
          </p:cNvPr>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0" y="-4763"/>
            <a:ext cx="9145588" cy="6862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69">
            <a:extLst>
              <a:ext uri="{FF2B5EF4-FFF2-40B4-BE49-F238E27FC236}">
                <a16:creationId xmlns:a16="http://schemas.microsoft.com/office/drawing/2014/main" id="{4E2C2B7F-EAD5-4846-82E4-27543E7655DC}"/>
              </a:ext>
            </a:extLst>
          </p:cNvPr>
          <p:cNvSpPr>
            <a:spLocks noGrp="1" noChangeArrowheads="1"/>
          </p:cNvSpPr>
          <p:nvPr>
            <p:ph type="title"/>
          </p:nvPr>
        </p:nvSpPr>
        <p:spPr bwMode="auto">
          <a:xfrm>
            <a:off x="334963" y="339725"/>
            <a:ext cx="6354762" cy="506413"/>
          </a:xfrm>
          <a:prstGeom prst="rect">
            <a:avLst/>
          </a:prstGeom>
          <a:noFill/>
          <a:ln>
            <a:noFill/>
          </a:ln>
          <a:effectLst>
            <a:outerShdw dist="17961" dir="2700000" algn="ctr" rotWithShape="0">
              <a:srgbClr val="080808"/>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spAutoFit/>
          </a:bodyPr>
          <a:lstStyle/>
          <a:p>
            <a:pPr lvl="0"/>
            <a:r>
              <a:rPr lang="en-US" altLang="en-US"/>
              <a:t>Click to edit Master title style</a:t>
            </a:r>
          </a:p>
        </p:txBody>
      </p:sp>
      <p:sp>
        <p:nvSpPr>
          <p:cNvPr id="1028" name="Rectangle 70">
            <a:extLst>
              <a:ext uri="{FF2B5EF4-FFF2-40B4-BE49-F238E27FC236}">
                <a16:creationId xmlns:a16="http://schemas.microsoft.com/office/drawing/2014/main" id="{85538242-ACF1-8544-AD13-BF98DE165169}"/>
              </a:ext>
            </a:extLst>
          </p:cNvPr>
          <p:cNvSpPr>
            <a:spLocks noGrp="1" noChangeArrowheads="1"/>
          </p:cNvSpPr>
          <p:nvPr>
            <p:ph type="body" idx="1"/>
          </p:nvPr>
        </p:nvSpPr>
        <p:spPr bwMode="auto">
          <a:xfrm>
            <a:off x="330200" y="1346200"/>
            <a:ext cx="8483600" cy="1909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spAutoFit/>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9" name="Text Box 71">
            <a:extLst>
              <a:ext uri="{FF2B5EF4-FFF2-40B4-BE49-F238E27FC236}">
                <a16:creationId xmlns:a16="http://schemas.microsoft.com/office/drawing/2014/main" id="{FA2B0CE4-41BF-4D46-9950-862CB75BD399}"/>
              </a:ext>
            </a:extLst>
          </p:cNvPr>
          <p:cNvSpPr txBox="1">
            <a:spLocks noChangeArrowheads="1"/>
          </p:cNvSpPr>
          <p:nvPr userDrawn="1"/>
        </p:nvSpPr>
        <p:spPr bwMode="auto">
          <a:xfrm>
            <a:off x="8763000" y="6553200"/>
            <a:ext cx="369888" cy="274638"/>
          </a:xfrm>
          <a:prstGeom prst="rect">
            <a:avLst/>
          </a:prstGeom>
          <a:noFill/>
          <a:ln>
            <a:noFill/>
          </a:ln>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eaLnBrk="1" hangingPunct="1">
              <a:defRPr/>
            </a:pPr>
            <a:fld id="{D01F741E-55C4-C645-B79C-C3851BB3A082}" type="slidenum">
              <a:rPr lang="en-US" altLang="en-US" sz="1200" smtClean="0">
                <a:solidFill>
                  <a:srgbClr val="211300"/>
                </a:solidFill>
              </a:rPr>
              <a:pPr algn="r" eaLnBrk="1" hangingPunct="1">
                <a:defRPr/>
              </a:pPr>
              <a:t>‹#›</a:t>
            </a:fld>
            <a:endParaRPr lang="en-US" altLang="en-US" sz="1200">
              <a:solidFill>
                <a:srgbClr val="211300"/>
              </a:solidFill>
            </a:endParaRPr>
          </a:p>
        </p:txBody>
      </p:sp>
    </p:spTree>
  </p:cSld>
  <p:clrMap bg1="lt1" tx1="dk1" bg2="lt2" tx2="dk2" accent1="accent1" accent2="accent2" accent3="accent3" accent4="accent4" accent5="accent5" accent6="accent6" hlink="hlink" folHlink="folHlink"/>
  <p:sldLayoutIdLst>
    <p:sldLayoutId id="2147483963" r:id="rId1"/>
    <p:sldLayoutId id="2147483953" r:id="rId2"/>
    <p:sldLayoutId id="2147483954" r:id="rId3"/>
    <p:sldLayoutId id="2147483955" r:id="rId4"/>
    <p:sldLayoutId id="2147483956" r:id="rId5"/>
    <p:sldLayoutId id="2147483957" r:id="rId6"/>
    <p:sldLayoutId id="2147483958" r:id="rId7"/>
    <p:sldLayoutId id="2147483959" r:id="rId8"/>
    <p:sldLayoutId id="2147483960" r:id="rId9"/>
    <p:sldLayoutId id="2147483961" r:id="rId10"/>
    <p:sldLayoutId id="2147483962" r:id="rId11"/>
  </p:sldLayoutIdLst>
  <p:txStyles>
    <p:titleStyle>
      <a:lvl1pPr algn="l" rtl="0" eaLnBrk="0" fontAlgn="base" hangingPunct="0">
        <a:lnSpc>
          <a:spcPct val="85000"/>
        </a:lnSpc>
        <a:spcBef>
          <a:spcPct val="0"/>
        </a:spcBef>
        <a:spcAft>
          <a:spcPct val="0"/>
        </a:spcAft>
        <a:defRPr sz="3200" b="1">
          <a:solidFill>
            <a:schemeClr val="tx2"/>
          </a:solidFill>
          <a:latin typeface="+mj-lt"/>
          <a:ea typeface="+mj-ea"/>
          <a:cs typeface="+mj-cs"/>
        </a:defRPr>
      </a:lvl1pPr>
      <a:lvl2pPr algn="l" rtl="0" eaLnBrk="0" fontAlgn="base" hangingPunct="0">
        <a:lnSpc>
          <a:spcPct val="85000"/>
        </a:lnSpc>
        <a:spcBef>
          <a:spcPct val="0"/>
        </a:spcBef>
        <a:spcAft>
          <a:spcPct val="0"/>
        </a:spcAft>
        <a:defRPr sz="3200" b="1">
          <a:solidFill>
            <a:schemeClr val="tx2"/>
          </a:solidFill>
          <a:latin typeface="Times" pitchFamily="18" charset="0"/>
        </a:defRPr>
      </a:lvl2pPr>
      <a:lvl3pPr algn="l" rtl="0" eaLnBrk="0" fontAlgn="base" hangingPunct="0">
        <a:lnSpc>
          <a:spcPct val="85000"/>
        </a:lnSpc>
        <a:spcBef>
          <a:spcPct val="0"/>
        </a:spcBef>
        <a:spcAft>
          <a:spcPct val="0"/>
        </a:spcAft>
        <a:defRPr sz="3200" b="1">
          <a:solidFill>
            <a:schemeClr val="tx2"/>
          </a:solidFill>
          <a:latin typeface="Times" pitchFamily="18" charset="0"/>
        </a:defRPr>
      </a:lvl3pPr>
      <a:lvl4pPr algn="l" rtl="0" eaLnBrk="0" fontAlgn="base" hangingPunct="0">
        <a:lnSpc>
          <a:spcPct val="85000"/>
        </a:lnSpc>
        <a:spcBef>
          <a:spcPct val="0"/>
        </a:spcBef>
        <a:spcAft>
          <a:spcPct val="0"/>
        </a:spcAft>
        <a:defRPr sz="3200" b="1">
          <a:solidFill>
            <a:schemeClr val="tx2"/>
          </a:solidFill>
          <a:latin typeface="Times" pitchFamily="18" charset="0"/>
        </a:defRPr>
      </a:lvl4pPr>
      <a:lvl5pPr algn="l" rtl="0" eaLnBrk="0" fontAlgn="base" hangingPunct="0">
        <a:lnSpc>
          <a:spcPct val="85000"/>
        </a:lnSpc>
        <a:spcBef>
          <a:spcPct val="0"/>
        </a:spcBef>
        <a:spcAft>
          <a:spcPct val="0"/>
        </a:spcAft>
        <a:defRPr sz="3200" b="1">
          <a:solidFill>
            <a:schemeClr val="tx2"/>
          </a:solidFill>
          <a:latin typeface="Times" pitchFamily="18" charset="0"/>
        </a:defRPr>
      </a:lvl5pPr>
      <a:lvl6pPr marL="457200" algn="l" rtl="0" fontAlgn="base">
        <a:lnSpc>
          <a:spcPct val="85000"/>
        </a:lnSpc>
        <a:spcBef>
          <a:spcPct val="0"/>
        </a:spcBef>
        <a:spcAft>
          <a:spcPct val="0"/>
        </a:spcAft>
        <a:defRPr sz="3200" b="1">
          <a:solidFill>
            <a:schemeClr val="tx2"/>
          </a:solidFill>
          <a:latin typeface="Times" pitchFamily="18" charset="0"/>
        </a:defRPr>
      </a:lvl6pPr>
      <a:lvl7pPr marL="914400" algn="l" rtl="0" fontAlgn="base">
        <a:lnSpc>
          <a:spcPct val="85000"/>
        </a:lnSpc>
        <a:spcBef>
          <a:spcPct val="0"/>
        </a:spcBef>
        <a:spcAft>
          <a:spcPct val="0"/>
        </a:spcAft>
        <a:defRPr sz="3200" b="1">
          <a:solidFill>
            <a:schemeClr val="tx2"/>
          </a:solidFill>
          <a:latin typeface="Times" pitchFamily="18" charset="0"/>
        </a:defRPr>
      </a:lvl7pPr>
      <a:lvl8pPr marL="1371600" algn="l" rtl="0" fontAlgn="base">
        <a:lnSpc>
          <a:spcPct val="85000"/>
        </a:lnSpc>
        <a:spcBef>
          <a:spcPct val="0"/>
        </a:spcBef>
        <a:spcAft>
          <a:spcPct val="0"/>
        </a:spcAft>
        <a:defRPr sz="3200" b="1">
          <a:solidFill>
            <a:schemeClr val="tx2"/>
          </a:solidFill>
          <a:latin typeface="Times" pitchFamily="18" charset="0"/>
        </a:defRPr>
      </a:lvl8pPr>
      <a:lvl9pPr marL="1828800" algn="l" rtl="0" fontAlgn="base">
        <a:lnSpc>
          <a:spcPct val="85000"/>
        </a:lnSpc>
        <a:spcBef>
          <a:spcPct val="0"/>
        </a:spcBef>
        <a:spcAft>
          <a:spcPct val="0"/>
        </a:spcAft>
        <a:defRPr sz="3200" b="1">
          <a:solidFill>
            <a:schemeClr val="tx2"/>
          </a:solidFill>
          <a:latin typeface="Times" pitchFamily="18" charset="0"/>
        </a:defRPr>
      </a:lvl9pPr>
    </p:titleStyle>
    <p:bodyStyle>
      <a:lvl1pPr marL="381000" indent="-381000" algn="l" rtl="0" eaLnBrk="0" fontAlgn="base" hangingPunct="0">
        <a:lnSpc>
          <a:spcPct val="95000"/>
        </a:lnSpc>
        <a:spcBef>
          <a:spcPct val="20000"/>
        </a:spcBef>
        <a:spcAft>
          <a:spcPct val="20000"/>
        </a:spcAft>
        <a:buClr>
          <a:schemeClr val="accent1"/>
        </a:buClr>
        <a:buSzPct val="115000"/>
        <a:buFont typeface="Wingdings" pitchFamily="2" charset="2"/>
        <a:buBlip>
          <a:blip r:embed="rId14"/>
        </a:buBlip>
        <a:defRPr sz="2400">
          <a:solidFill>
            <a:schemeClr val="tx1"/>
          </a:solidFill>
          <a:latin typeface="+mn-lt"/>
          <a:ea typeface="+mn-ea"/>
          <a:cs typeface="+mn-cs"/>
        </a:defRPr>
      </a:lvl1pPr>
      <a:lvl2pPr marL="838200" indent="-381000" algn="l" rtl="0" eaLnBrk="0" fontAlgn="base" hangingPunct="0">
        <a:lnSpc>
          <a:spcPct val="95000"/>
        </a:lnSpc>
        <a:spcBef>
          <a:spcPct val="0"/>
        </a:spcBef>
        <a:spcAft>
          <a:spcPct val="20000"/>
        </a:spcAft>
        <a:buClr>
          <a:schemeClr val="accent1"/>
        </a:buClr>
        <a:buSzPct val="100000"/>
        <a:buFont typeface="Wingdings" pitchFamily="2" charset="2"/>
        <a:buBlip>
          <a:blip r:embed="rId15"/>
        </a:buBlip>
        <a:defRPr sz="2000">
          <a:solidFill>
            <a:schemeClr val="tx1"/>
          </a:solidFill>
          <a:latin typeface="+mn-lt"/>
        </a:defRPr>
      </a:lvl2pPr>
      <a:lvl3pPr marL="1295400" indent="-381000" algn="l" rtl="0" eaLnBrk="0" fontAlgn="base" hangingPunct="0">
        <a:lnSpc>
          <a:spcPct val="95000"/>
        </a:lnSpc>
        <a:spcBef>
          <a:spcPct val="0"/>
        </a:spcBef>
        <a:spcAft>
          <a:spcPct val="20000"/>
        </a:spcAft>
        <a:buClr>
          <a:schemeClr val="accent1"/>
        </a:buClr>
        <a:buSzPct val="75000"/>
        <a:buFont typeface="Wingdings" pitchFamily="2" charset="2"/>
        <a:defRPr sz="2000">
          <a:solidFill>
            <a:schemeClr val="tx1"/>
          </a:solidFill>
          <a:latin typeface="+mn-lt"/>
        </a:defRPr>
      </a:lvl3pPr>
      <a:lvl4pPr marL="1752600" indent="-381000" algn="l" rtl="0" eaLnBrk="0" fontAlgn="base" hangingPunct="0">
        <a:lnSpc>
          <a:spcPct val="95000"/>
        </a:lnSpc>
        <a:spcBef>
          <a:spcPct val="0"/>
        </a:spcBef>
        <a:spcAft>
          <a:spcPct val="20000"/>
        </a:spcAft>
        <a:buClr>
          <a:schemeClr val="accent1"/>
        </a:buClr>
        <a:buSzPct val="75000"/>
        <a:buFont typeface="Wingdings" pitchFamily="2" charset="2"/>
        <a:buChar char="­"/>
        <a:defRPr sz="2000">
          <a:solidFill>
            <a:schemeClr val="tx1"/>
          </a:solidFill>
          <a:latin typeface="+mn-lt"/>
        </a:defRPr>
      </a:lvl4pPr>
      <a:lvl5pPr marL="2209800" indent="-381000" algn="l" rtl="0" eaLnBrk="0" fontAlgn="base" hangingPunct="0">
        <a:lnSpc>
          <a:spcPct val="95000"/>
        </a:lnSpc>
        <a:spcBef>
          <a:spcPct val="0"/>
        </a:spcBef>
        <a:spcAft>
          <a:spcPct val="20000"/>
        </a:spcAft>
        <a:buClr>
          <a:schemeClr val="accent1"/>
        </a:buClr>
        <a:buSzPct val="75000"/>
        <a:buFont typeface="Wingdings" pitchFamily="2" charset="2"/>
        <a:buChar char="Ø"/>
        <a:defRPr sz="2000">
          <a:solidFill>
            <a:schemeClr val="tx1"/>
          </a:solidFill>
          <a:latin typeface="+mn-lt"/>
        </a:defRPr>
      </a:lvl5pPr>
      <a:lvl6pPr marL="2667000" indent="-381000" algn="l" rtl="0" fontAlgn="base">
        <a:lnSpc>
          <a:spcPct val="95000"/>
        </a:lnSpc>
        <a:spcBef>
          <a:spcPct val="0"/>
        </a:spcBef>
        <a:spcAft>
          <a:spcPct val="20000"/>
        </a:spcAft>
        <a:buClr>
          <a:schemeClr val="accent1"/>
        </a:buClr>
        <a:buSzPct val="75000"/>
        <a:buFont typeface="Wingdings" pitchFamily="2" charset="2"/>
        <a:buChar char="Ø"/>
        <a:defRPr sz="2000">
          <a:solidFill>
            <a:schemeClr val="tx1"/>
          </a:solidFill>
          <a:latin typeface="+mn-lt"/>
        </a:defRPr>
      </a:lvl6pPr>
      <a:lvl7pPr marL="3124200" indent="-381000" algn="l" rtl="0" fontAlgn="base">
        <a:lnSpc>
          <a:spcPct val="95000"/>
        </a:lnSpc>
        <a:spcBef>
          <a:spcPct val="0"/>
        </a:spcBef>
        <a:spcAft>
          <a:spcPct val="20000"/>
        </a:spcAft>
        <a:buClr>
          <a:schemeClr val="accent1"/>
        </a:buClr>
        <a:buSzPct val="75000"/>
        <a:buFont typeface="Wingdings" pitchFamily="2" charset="2"/>
        <a:buChar char="Ø"/>
        <a:defRPr sz="2000">
          <a:solidFill>
            <a:schemeClr val="tx1"/>
          </a:solidFill>
          <a:latin typeface="+mn-lt"/>
        </a:defRPr>
      </a:lvl7pPr>
      <a:lvl8pPr marL="3581400" indent="-381000" algn="l" rtl="0" fontAlgn="base">
        <a:lnSpc>
          <a:spcPct val="95000"/>
        </a:lnSpc>
        <a:spcBef>
          <a:spcPct val="0"/>
        </a:spcBef>
        <a:spcAft>
          <a:spcPct val="20000"/>
        </a:spcAft>
        <a:buClr>
          <a:schemeClr val="accent1"/>
        </a:buClr>
        <a:buSzPct val="75000"/>
        <a:buFont typeface="Wingdings" pitchFamily="2" charset="2"/>
        <a:buChar char="Ø"/>
        <a:defRPr sz="2000">
          <a:solidFill>
            <a:schemeClr val="tx1"/>
          </a:solidFill>
          <a:latin typeface="+mn-lt"/>
        </a:defRPr>
      </a:lvl8pPr>
      <a:lvl9pPr marL="4038600" indent="-381000" algn="l" rtl="0" fontAlgn="base">
        <a:lnSpc>
          <a:spcPct val="95000"/>
        </a:lnSpc>
        <a:spcBef>
          <a:spcPct val="0"/>
        </a:spcBef>
        <a:spcAft>
          <a:spcPct val="20000"/>
        </a:spcAft>
        <a:buClr>
          <a:schemeClr val="accent1"/>
        </a:buClr>
        <a:buSzPct val="75000"/>
        <a:buFont typeface="Wingdings" pitchFamily="2" charset="2"/>
        <a:buChar char="Ø"/>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www.wmich.edu/evalctr/archive_checklists/guidingprinciples2005.pdf" TargetMode="External"/><Relationship Id="rId2" Type="http://schemas.openxmlformats.org/officeDocument/2006/relationships/notesSlide" Target="../notesSlides/notesSlide20.xml"/><Relationship Id="rId1" Type="http://schemas.openxmlformats.org/officeDocument/2006/relationships/slideLayout" Target="../slideLayouts/slideLayout2.xml"/><Relationship Id="rId6" Type="http://schemas.openxmlformats.org/officeDocument/2006/relationships/hyperlink" Target="http://www.ioce.net/" TargetMode="External"/><Relationship Id="rId5" Type="http://schemas.openxmlformats.org/officeDocument/2006/relationships/hyperlink" Target="http://www.jcsee.org/personnel-evaluation-standards" TargetMode="External"/><Relationship Id="rId4" Type="http://schemas.openxmlformats.org/officeDocument/2006/relationships/hyperlink" Target="http://www.jcsee.org/program-evaluation-standards" TargetMode="Externa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www.surveymonkey.ca/r/AEAGPTP" TargetMode="External"/><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5618" name="Rectangle 2">
            <a:extLst>
              <a:ext uri="{FF2B5EF4-FFF2-40B4-BE49-F238E27FC236}">
                <a16:creationId xmlns:a16="http://schemas.microsoft.com/office/drawing/2014/main" id="{48848F69-0550-C348-9D69-39FE2053880C}"/>
              </a:ext>
            </a:extLst>
          </p:cNvPr>
          <p:cNvSpPr>
            <a:spLocks noGrp="1" noChangeArrowheads="1"/>
          </p:cNvSpPr>
          <p:nvPr>
            <p:ph type="ctrTitle"/>
          </p:nvPr>
        </p:nvSpPr>
        <p:spPr>
          <a:xfrm>
            <a:off x="544513" y="3198813"/>
            <a:ext cx="7688262" cy="1025525"/>
          </a:xfrm>
        </p:spPr>
        <p:txBody>
          <a:bodyPr/>
          <a:lstStyle/>
          <a:p>
            <a:pPr algn="ctr" eaLnBrk="1" hangingPunct="1">
              <a:defRPr/>
            </a:pPr>
            <a:r>
              <a:rPr lang="en-US" sz="3600">
                <a:solidFill>
                  <a:schemeClr val="tx1"/>
                </a:solidFill>
              </a:rPr>
              <a:t>Using the</a:t>
            </a:r>
            <a:r>
              <a:rPr lang="en-US" sz="3600" i="1">
                <a:solidFill>
                  <a:schemeClr val="tx1"/>
                </a:solidFill>
              </a:rPr>
              <a:t> Guiding Principles for Evaluators </a:t>
            </a:r>
            <a:r>
              <a:rPr lang="en-US" sz="3600">
                <a:solidFill>
                  <a:schemeClr val="tx1"/>
                </a:solidFill>
              </a:rPr>
              <a:t>to Improve Your Practice</a:t>
            </a:r>
          </a:p>
        </p:txBody>
      </p:sp>
      <p:sp>
        <p:nvSpPr>
          <p:cNvPr id="5122" name="Rectangle 3">
            <a:extLst>
              <a:ext uri="{FF2B5EF4-FFF2-40B4-BE49-F238E27FC236}">
                <a16:creationId xmlns:a16="http://schemas.microsoft.com/office/drawing/2014/main" id="{6B823132-3B64-1144-80DB-A7C349F4A0FB}"/>
              </a:ext>
            </a:extLst>
          </p:cNvPr>
          <p:cNvSpPr>
            <a:spLocks noGrp="1" noChangeArrowheads="1"/>
          </p:cNvSpPr>
          <p:nvPr>
            <p:ph type="subTitle" idx="1"/>
          </p:nvPr>
        </p:nvSpPr>
        <p:spPr>
          <a:xfrm>
            <a:off x="473075" y="4722813"/>
            <a:ext cx="8469313" cy="1473200"/>
          </a:xfrm>
        </p:spPr>
        <p:txBody>
          <a:bodyPr/>
          <a:lstStyle/>
          <a:p>
            <a:pPr algn="ctr" eaLnBrk="1" hangingPunct="1"/>
            <a:r>
              <a:rPr lang="en-US" altLang="en-US" sz="2400"/>
              <a:t>Released 2008; Updated 2021</a:t>
            </a:r>
          </a:p>
          <a:p>
            <a:pPr eaLnBrk="1" hangingPunct="1"/>
            <a:r>
              <a:rPr lang="en-US" altLang="en-US" sz="1800"/>
              <a:t>Note: This workshop has been approved by the AEA Board for public use and dissemination.</a:t>
            </a:r>
          </a:p>
          <a:p>
            <a:pPr eaLnBrk="1" hangingPunct="1"/>
            <a:endParaRPr lang="en-US" altLang="en-US" sz="180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2">
            <a:extLst>
              <a:ext uri="{FF2B5EF4-FFF2-40B4-BE49-F238E27FC236}">
                <a16:creationId xmlns:a16="http://schemas.microsoft.com/office/drawing/2014/main" id="{C0721217-1481-0A4D-B2F6-2580A282AEE9}"/>
              </a:ext>
            </a:extLst>
          </p:cNvPr>
          <p:cNvSpPr>
            <a:spLocks noGrp="1" noChangeArrowheads="1"/>
          </p:cNvSpPr>
          <p:nvPr>
            <p:ph type="title"/>
          </p:nvPr>
        </p:nvSpPr>
        <p:spPr>
          <a:xfrm>
            <a:off x="334963" y="-60325"/>
            <a:ext cx="6723062" cy="1033463"/>
          </a:xfrm>
        </p:spPr>
        <p:txBody>
          <a:bodyPr/>
          <a:lstStyle/>
          <a:p>
            <a:pPr eaLnBrk="1" hangingPunct="1"/>
            <a:r>
              <a:rPr lang="en-US" altLang="en-US" sz="3600"/>
              <a:t>Principle E: Common Good and Equity</a:t>
            </a:r>
          </a:p>
        </p:txBody>
      </p:sp>
      <p:sp>
        <p:nvSpPr>
          <p:cNvPr id="23554" name="Rectangle 3">
            <a:extLst>
              <a:ext uri="{FF2B5EF4-FFF2-40B4-BE49-F238E27FC236}">
                <a16:creationId xmlns:a16="http://schemas.microsoft.com/office/drawing/2014/main" id="{5CFA16DE-8D3E-C24C-A91A-23ECB3A156DE}"/>
              </a:ext>
            </a:extLst>
          </p:cNvPr>
          <p:cNvSpPr>
            <a:spLocks noGrp="1" noChangeArrowheads="1"/>
          </p:cNvSpPr>
          <p:nvPr>
            <p:ph type="body" idx="1"/>
          </p:nvPr>
        </p:nvSpPr>
        <p:spPr>
          <a:xfrm>
            <a:off x="330200" y="1092200"/>
            <a:ext cx="8483600" cy="5213350"/>
          </a:xfrm>
        </p:spPr>
        <p:txBody>
          <a:bodyPr/>
          <a:lstStyle/>
          <a:p>
            <a:pPr eaLnBrk="1" hangingPunct="1"/>
            <a:r>
              <a:rPr lang="en-US" altLang="en-US" sz="3200"/>
              <a:t>Evaluators strive to contribute to the </a:t>
            </a:r>
            <a:r>
              <a:rPr lang="en-US" altLang="en-US" sz="3200" b="1"/>
              <a:t>common good </a:t>
            </a:r>
            <a:r>
              <a:rPr lang="en-US" altLang="en-US" sz="3200"/>
              <a:t>and</a:t>
            </a:r>
            <a:r>
              <a:rPr lang="en-US" altLang="en-US" sz="3200" b="1"/>
              <a:t> </a:t>
            </a:r>
            <a:r>
              <a:rPr lang="en-US" altLang="en-US" sz="3200"/>
              <a:t>advancement of an </a:t>
            </a:r>
            <a:r>
              <a:rPr lang="en-US" altLang="en-US" sz="3200" b="1"/>
              <a:t>equitable </a:t>
            </a:r>
            <a:r>
              <a:rPr lang="en-US" altLang="en-US" sz="3200"/>
              <a:t>and</a:t>
            </a:r>
            <a:r>
              <a:rPr lang="en-US" altLang="en-US" sz="3200" b="1"/>
              <a:t> just society</a:t>
            </a:r>
            <a:r>
              <a:rPr lang="en-US" altLang="en-US" sz="3200"/>
              <a:t>:</a:t>
            </a:r>
          </a:p>
          <a:p>
            <a:pPr lvl="1" eaLnBrk="1" hangingPunct="1"/>
            <a:r>
              <a:rPr lang="en-US" altLang="en-US" sz="2800"/>
              <a:t>Balance stakeholders' interests and the common good </a:t>
            </a:r>
          </a:p>
          <a:p>
            <a:pPr lvl="1" eaLnBrk="1" hangingPunct="1"/>
            <a:r>
              <a:rPr lang="en-US" altLang="en-US" sz="2800"/>
              <a:t>Address the evaluation’s potential threats to the common good</a:t>
            </a:r>
          </a:p>
          <a:p>
            <a:pPr lvl="1" eaLnBrk="1" hangingPunct="1"/>
            <a:r>
              <a:rPr lang="en-US" altLang="en-US" sz="2800"/>
              <a:t>Address the evaluation’s potential risks of exacerbating historic inequity</a:t>
            </a:r>
          </a:p>
          <a:p>
            <a:pPr lvl="1" eaLnBrk="1" hangingPunct="1"/>
            <a:r>
              <a:rPr lang="en-US" altLang="en-US" sz="2800"/>
              <a:t>Promote transparency and active sharing </a:t>
            </a:r>
          </a:p>
          <a:p>
            <a:pPr lvl="1" eaLnBrk="1" hangingPunct="1"/>
            <a:r>
              <a:rPr lang="en-US" altLang="en-US" sz="2800"/>
              <a:t>Mitigate bias and potential power imbalances</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2">
            <a:extLst>
              <a:ext uri="{FF2B5EF4-FFF2-40B4-BE49-F238E27FC236}">
                <a16:creationId xmlns:a16="http://schemas.microsoft.com/office/drawing/2014/main" id="{034B9E01-DCD1-9D42-958F-88DC4195BF09}"/>
              </a:ext>
            </a:extLst>
          </p:cNvPr>
          <p:cNvSpPr>
            <a:spLocks noGrp="1" noChangeArrowheads="1"/>
          </p:cNvSpPr>
          <p:nvPr>
            <p:ph type="title"/>
          </p:nvPr>
        </p:nvSpPr>
        <p:spPr>
          <a:xfrm>
            <a:off x="341313" y="257175"/>
            <a:ext cx="6492875" cy="639763"/>
          </a:xfrm>
        </p:spPr>
        <p:txBody>
          <a:bodyPr/>
          <a:lstStyle/>
          <a:p>
            <a:pPr eaLnBrk="1" hangingPunct="1"/>
            <a:r>
              <a:rPr lang="en-US" altLang="en-US">
                <a:solidFill>
                  <a:schemeClr val="bg1"/>
                </a:solidFill>
              </a:rPr>
              <a:t>Case Studies </a:t>
            </a:r>
            <a:r>
              <a:rPr lang="en-US" altLang="en-US"/>
              <a:t>for Small Group Work</a:t>
            </a:r>
          </a:p>
        </p:txBody>
      </p:sp>
      <p:sp>
        <p:nvSpPr>
          <p:cNvPr id="25602" name="Rectangle 3">
            <a:extLst>
              <a:ext uri="{FF2B5EF4-FFF2-40B4-BE49-F238E27FC236}">
                <a16:creationId xmlns:a16="http://schemas.microsoft.com/office/drawing/2014/main" id="{B1DADF8B-1C0F-984C-953C-D35EBC1DCDC7}"/>
              </a:ext>
            </a:extLst>
          </p:cNvPr>
          <p:cNvSpPr>
            <a:spLocks noGrp="1" noChangeArrowheads="1"/>
          </p:cNvSpPr>
          <p:nvPr>
            <p:ph type="body" idx="1"/>
          </p:nvPr>
        </p:nvSpPr>
        <p:spPr>
          <a:xfrm>
            <a:off x="330200" y="1524000"/>
            <a:ext cx="8483600" cy="5256213"/>
          </a:xfrm>
        </p:spPr>
        <p:txBody>
          <a:bodyPr/>
          <a:lstStyle/>
          <a:p>
            <a:pPr eaLnBrk="1" hangingPunct="1"/>
            <a:r>
              <a:rPr lang="en-US" altLang="en-US" sz="3600"/>
              <a:t> Summary of actual evaluation cases,    adapted for discussion</a:t>
            </a:r>
            <a:endParaRPr lang="en-US" altLang="en-US" sz="3600" i="1"/>
          </a:p>
          <a:p>
            <a:pPr eaLnBrk="1" hangingPunct="1"/>
            <a:r>
              <a:rPr lang="en-US" altLang="en-US" sz="3600"/>
              <a:t> Cases include all phases of evaluation</a:t>
            </a:r>
          </a:p>
          <a:p>
            <a:pPr eaLnBrk="1" hangingPunct="1"/>
            <a:r>
              <a:rPr lang="en-US" altLang="en-US" sz="3600"/>
              <a:t> All details could not be included in    summary</a:t>
            </a:r>
          </a:p>
          <a:p>
            <a:pPr eaLnBrk="1" hangingPunct="1"/>
            <a:endParaRPr lang="en-US" altLang="en-US" sz="3600" i="1"/>
          </a:p>
          <a:p>
            <a:pPr eaLnBrk="1" hangingPunct="1"/>
            <a:endParaRPr lang="en-US" altLang="en-US" sz="3200"/>
          </a:p>
          <a:p>
            <a:pPr eaLnBrk="1" hangingPunct="1">
              <a:buFont typeface="Wingdings" pitchFamily="2" charset="2"/>
              <a:buNone/>
            </a:pPr>
            <a:endParaRPr lang="en-US" altLang="en-US" sz="3200">
              <a:solidFill>
                <a:srgbClr val="0000FF"/>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2">
            <a:extLst>
              <a:ext uri="{FF2B5EF4-FFF2-40B4-BE49-F238E27FC236}">
                <a16:creationId xmlns:a16="http://schemas.microsoft.com/office/drawing/2014/main" id="{BC02526E-4CF9-4547-9A33-8A31595D9EBF}"/>
              </a:ext>
            </a:extLst>
          </p:cNvPr>
          <p:cNvSpPr>
            <a:spLocks noGrp="1" noChangeArrowheads="1"/>
          </p:cNvSpPr>
          <p:nvPr>
            <p:ph type="title"/>
          </p:nvPr>
        </p:nvSpPr>
        <p:spPr>
          <a:xfrm>
            <a:off x="400050" y="288925"/>
            <a:ext cx="6492875" cy="639763"/>
          </a:xfrm>
        </p:spPr>
        <p:txBody>
          <a:bodyPr/>
          <a:lstStyle/>
          <a:p>
            <a:pPr eaLnBrk="1" hangingPunct="1"/>
            <a:r>
              <a:rPr lang="en-US" altLang="en-US"/>
              <a:t>Instructions for Small Group Work</a:t>
            </a:r>
          </a:p>
        </p:txBody>
      </p:sp>
      <p:sp>
        <p:nvSpPr>
          <p:cNvPr id="27650" name="Rectangle 3">
            <a:extLst>
              <a:ext uri="{FF2B5EF4-FFF2-40B4-BE49-F238E27FC236}">
                <a16:creationId xmlns:a16="http://schemas.microsoft.com/office/drawing/2014/main" id="{7CA3B002-A088-624A-B4B6-3A08214368AE}"/>
              </a:ext>
            </a:extLst>
          </p:cNvPr>
          <p:cNvSpPr>
            <a:spLocks noGrp="1" noChangeArrowheads="1"/>
          </p:cNvSpPr>
          <p:nvPr>
            <p:ph type="body" idx="1"/>
          </p:nvPr>
        </p:nvSpPr>
        <p:spPr>
          <a:xfrm>
            <a:off x="330200" y="1435100"/>
            <a:ext cx="8483600" cy="3719513"/>
          </a:xfrm>
        </p:spPr>
        <p:txBody>
          <a:bodyPr/>
          <a:lstStyle/>
          <a:p>
            <a:pPr marL="457200" indent="-457200" eaLnBrk="1" hangingPunct="1"/>
            <a:r>
              <a:rPr lang="en-US" altLang="en-US" sz="3600" b="1"/>
              <a:t>Individually:</a:t>
            </a:r>
          </a:p>
          <a:p>
            <a:pPr marL="457200" indent="-457200" eaLnBrk="1" hangingPunct="1">
              <a:buFontTx/>
              <a:buAutoNum type="arabicParenR"/>
            </a:pPr>
            <a:r>
              <a:rPr lang="en-US" altLang="en-US" sz="3200"/>
              <a:t>Read the complete case study</a:t>
            </a:r>
          </a:p>
          <a:p>
            <a:pPr marL="457200" indent="-457200" eaLnBrk="1" hangingPunct="1">
              <a:buFontTx/>
              <a:buAutoNum type="arabicParenR"/>
            </a:pPr>
            <a:r>
              <a:rPr lang="en-US" altLang="en-US" sz="3200"/>
              <a:t>Identify issues or questions that relate to each </a:t>
            </a:r>
            <a:r>
              <a:rPr lang="en-US" altLang="en-US" sz="3200" i="1"/>
              <a:t>Guiding Principle</a:t>
            </a:r>
          </a:p>
          <a:p>
            <a:pPr marL="457200" indent="-457200" eaLnBrk="1" hangingPunct="1">
              <a:buFontTx/>
              <a:buAutoNum type="arabicParenR"/>
            </a:pPr>
            <a:r>
              <a:rPr lang="en-US" altLang="en-US" sz="3200"/>
              <a:t>Record issues/questions on work sheet</a:t>
            </a:r>
          </a:p>
          <a:p>
            <a:pPr marL="457200" indent="-457200" eaLnBrk="1" hangingPunct="1">
              <a:buFont typeface="Wingdings" pitchFamily="2" charset="2"/>
              <a:buNone/>
            </a:pPr>
            <a:endParaRPr lang="en-US" altLang="en-US" sz="320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2">
            <a:extLst>
              <a:ext uri="{FF2B5EF4-FFF2-40B4-BE49-F238E27FC236}">
                <a16:creationId xmlns:a16="http://schemas.microsoft.com/office/drawing/2014/main" id="{F0629A15-CF6B-8848-A500-EA18EFDF4587}"/>
              </a:ext>
            </a:extLst>
          </p:cNvPr>
          <p:cNvSpPr>
            <a:spLocks noGrp="1" noChangeArrowheads="1"/>
          </p:cNvSpPr>
          <p:nvPr>
            <p:ph type="title"/>
          </p:nvPr>
        </p:nvSpPr>
        <p:spPr>
          <a:xfrm>
            <a:off x="400050" y="288925"/>
            <a:ext cx="6492875" cy="639763"/>
          </a:xfrm>
        </p:spPr>
        <p:txBody>
          <a:bodyPr/>
          <a:lstStyle/>
          <a:p>
            <a:pPr eaLnBrk="1" hangingPunct="1"/>
            <a:r>
              <a:rPr lang="en-US" altLang="en-US"/>
              <a:t>Instructions for Small Group Work</a:t>
            </a:r>
          </a:p>
        </p:txBody>
      </p:sp>
      <p:sp>
        <p:nvSpPr>
          <p:cNvPr id="29698" name="Rectangle 3">
            <a:extLst>
              <a:ext uri="{FF2B5EF4-FFF2-40B4-BE49-F238E27FC236}">
                <a16:creationId xmlns:a16="http://schemas.microsoft.com/office/drawing/2014/main" id="{95F5C490-FE7A-6E42-84CE-589A79C89E96}"/>
              </a:ext>
            </a:extLst>
          </p:cNvPr>
          <p:cNvSpPr>
            <a:spLocks noGrp="1" noChangeArrowheads="1"/>
          </p:cNvSpPr>
          <p:nvPr>
            <p:ph type="body" idx="1"/>
          </p:nvPr>
        </p:nvSpPr>
        <p:spPr>
          <a:xfrm>
            <a:off x="330200" y="1403350"/>
            <a:ext cx="8483600" cy="3651250"/>
          </a:xfrm>
        </p:spPr>
        <p:txBody>
          <a:bodyPr/>
          <a:lstStyle/>
          <a:p>
            <a:pPr marL="457200" indent="-457200" eaLnBrk="1" hangingPunct="1"/>
            <a:r>
              <a:rPr lang="en-US" altLang="en-US" sz="3600" b="1"/>
              <a:t>As a Group:</a:t>
            </a:r>
          </a:p>
          <a:p>
            <a:pPr marL="457200" indent="-457200" eaLnBrk="1" hangingPunct="1">
              <a:buFont typeface="Wingdings" pitchFamily="2" charset="2"/>
              <a:buAutoNum type="arabicParenR"/>
            </a:pPr>
            <a:r>
              <a:rPr lang="en-US" altLang="en-US" sz="3200"/>
              <a:t>Identify main issues to report</a:t>
            </a:r>
          </a:p>
          <a:p>
            <a:pPr marL="457200" indent="-457200" eaLnBrk="1" hangingPunct="1">
              <a:buFont typeface="Wingdings" pitchFamily="2" charset="2"/>
              <a:buAutoNum type="arabicParenR"/>
            </a:pPr>
            <a:r>
              <a:rPr lang="en-US" altLang="en-US" sz="3200"/>
              <a:t>Record on flipchart and choose a reporter</a:t>
            </a:r>
          </a:p>
          <a:p>
            <a:pPr marL="457200" indent="-457200" eaLnBrk="1" hangingPunct="1">
              <a:buFont typeface="Wingdings" pitchFamily="2" charset="2"/>
              <a:buAutoNum type="arabicParenR"/>
            </a:pPr>
            <a:r>
              <a:rPr lang="en-US" altLang="en-US" sz="3200"/>
              <a:t>Discuss how the </a:t>
            </a:r>
            <a:r>
              <a:rPr lang="en-US" altLang="en-US" sz="3200" i="1"/>
              <a:t>Guiding Principles</a:t>
            </a:r>
            <a:r>
              <a:rPr lang="en-US" altLang="en-US" sz="3200"/>
              <a:t> relate to the evaluation summarized in the case study  </a:t>
            </a:r>
          </a:p>
          <a:p>
            <a:pPr marL="457200" indent="-457200" eaLnBrk="1" hangingPunct="1">
              <a:buFont typeface="Wingdings" pitchFamily="2" charset="2"/>
              <a:buNone/>
            </a:pPr>
            <a:endParaRPr lang="en-US" altLang="en-US" sz="280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2">
            <a:extLst>
              <a:ext uri="{FF2B5EF4-FFF2-40B4-BE49-F238E27FC236}">
                <a16:creationId xmlns:a16="http://schemas.microsoft.com/office/drawing/2014/main" id="{5A2A07AB-1492-EC48-8A96-4D8FA2B7FFC2}"/>
              </a:ext>
            </a:extLst>
          </p:cNvPr>
          <p:cNvSpPr>
            <a:spLocks noGrp="1" noChangeArrowheads="1"/>
          </p:cNvSpPr>
          <p:nvPr>
            <p:ph type="title"/>
          </p:nvPr>
        </p:nvSpPr>
        <p:spPr>
          <a:xfrm>
            <a:off x="373063" y="285750"/>
            <a:ext cx="6400800" cy="639763"/>
          </a:xfrm>
        </p:spPr>
        <p:txBody>
          <a:bodyPr/>
          <a:lstStyle/>
          <a:p>
            <a:pPr eaLnBrk="1" hangingPunct="1"/>
            <a:r>
              <a:rPr lang="en-US" altLang="en-US"/>
              <a:t>Reporting Out from Small Groups</a:t>
            </a:r>
          </a:p>
        </p:txBody>
      </p:sp>
      <p:sp>
        <p:nvSpPr>
          <p:cNvPr id="31746" name="Rectangle 3">
            <a:extLst>
              <a:ext uri="{FF2B5EF4-FFF2-40B4-BE49-F238E27FC236}">
                <a16:creationId xmlns:a16="http://schemas.microsoft.com/office/drawing/2014/main" id="{214B34A4-0676-964D-91A4-9458EFDA9802}"/>
              </a:ext>
            </a:extLst>
          </p:cNvPr>
          <p:cNvSpPr>
            <a:spLocks noGrp="1" noChangeArrowheads="1"/>
          </p:cNvSpPr>
          <p:nvPr>
            <p:ph type="body" idx="1"/>
          </p:nvPr>
        </p:nvSpPr>
        <p:spPr>
          <a:xfrm>
            <a:off x="330200" y="1346200"/>
            <a:ext cx="8483600" cy="1806575"/>
          </a:xfrm>
        </p:spPr>
        <p:txBody>
          <a:bodyPr/>
          <a:lstStyle/>
          <a:p>
            <a:pPr eaLnBrk="1" hangingPunct="1"/>
            <a:r>
              <a:rPr lang="en-US" altLang="en-US" sz="3600"/>
              <a:t> Summarize small group reports—what are similarities and differences across groups?</a:t>
            </a:r>
          </a:p>
          <a:p>
            <a:pPr eaLnBrk="1" hangingPunct="1"/>
            <a:endParaRPr lang="en-US" altLang="en-US" sz="320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2">
            <a:extLst>
              <a:ext uri="{FF2B5EF4-FFF2-40B4-BE49-F238E27FC236}">
                <a16:creationId xmlns:a16="http://schemas.microsoft.com/office/drawing/2014/main" id="{11ADFE94-20A0-D448-84DB-516B021442CC}"/>
              </a:ext>
            </a:extLst>
          </p:cNvPr>
          <p:cNvSpPr>
            <a:spLocks noGrp="1" noChangeArrowheads="1"/>
          </p:cNvSpPr>
          <p:nvPr>
            <p:ph type="title"/>
          </p:nvPr>
        </p:nvSpPr>
        <p:spPr>
          <a:xfrm>
            <a:off x="392113" y="287338"/>
            <a:ext cx="6400800" cy="639762"/>
          </a:xfrm>
        </p:spPr>
        <p:txBody>
          <a:bodyPr/>
          <a:lstStyle/>
          <a:p>
            <a:pPr eaLnBrk="1" hangingPunct="1"/>
            <a:r>
              <a:rPr lang="en-US" altLang="en-US" sz="3600"/>
              <a:t>Large Group Discussion</a:t>
            </a:r>
          </a:p>
        </p:txBody>
      </p:sp>
      <p:sp>
        <p:nvSpPr>
          <p:cNvPr id="33794" name="Rectangle 3">
            <a:extLst>
              <a:ext uri="{FF2B5EF4-FFF2-40B4-BE49-F238E27FC236}">
                <a16:creationId xmlns:a16="http://schemas.microsoft.com/office/drawing/2014/main" id="{9C53CAF1-7BC2-4241-BCD2-174196B7D1BE}"/>
              </a:ext>
            </a:extLst>
          </p:cNvPr>
          <p:cNvSpPr>
            <a:spLocks noGrp="1" noChangeArrowheads="1"/>
          </p:cNvSpPr>
          <p:nvPr>
            <p:ph type="body" idx="1"/>
          </p:nvPr>
        </p:nvSpPr>
        <p:spPr>
          <a:xfrm>
            <a:off x="330200" y="1346200"/>
            <a:ext cx="8483600" cy="3663950"/>
          </a:xfrm>
        </p:spPr>
        <p:txBody>
          <a:bodyPr/>
          <a:lstStyle/>
          <a:p>
            <a:pPr eaLnBrk="1" hangingPunct="1"/>
            <a:r>
              <a:rPr lang="en-US" altLang="en-US" sz="3600"/>
              <a:t> How can you use the </a:t>
            </a:r>
            <a:r>
              <a:rPr lang="en-US" altLang="en-US" sz="3600" i="1"/>
              <a:t>Guiding Principles</a:t>
            </a:r>
            <a:r>
              <a:rPr lang="en-US" altLang="en-US" sz="3600"/>
              <a:t> as you design and conduct your own evaluations?</a:t>
            </a:r>
          </a:p>
          <a:p>
            <a:pPr eaLnBrk="1" hangingPunct="1">
              <a:buFont typeface="Wingdings" pitchFamily="2" charset="2"/>
              <a:buNone/>
            </a:pPr>
            <a:endParaRPr lang="en-US" altLang="en-US" sz="3600"/>
          </a:p>
          <a:p>
            <a:pPr eaLnBrk="1" hangingPunct="1"/>
            <a:r>
              <a:rPr lang="en-US" altLang="en-US" sz="3600"/>
              <a:t> How can the </a:t>
            </a:r>
            <a:r>
              <a:rPr lang="en-US" altLang="en-US" sz="3600" i="1"/>
              <a:t>Guiding Principles</a:t>
            </a:r>
            <a:r>
              <a:rPr lang="en-US" altLang="en-US" sz="3600"/>
              <a:t> inform the ethical practice of evaluation?</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2">
            <a:extLst>
              <a:ext uri="{FF2B5EF4-FFF2-40B4-BE49-F238E27FC236}">
                <a16:creationId xmlns:a16="http://schemas.microsoft.com/office/drawing/2014/main" id="{B417266F-E686-404E-ABCE-2FD03941DC5F}"/>
              </a:ext>
            </a:extLst>
          </p:cNvPr>
          <p:cNvSpPr>
            <a:spLocks noGrp="1" noChangeArrowheads="1"/>
          </p:cNvSpPr>
          <p:nvPr>
            <p:ph type="title"/>
          </p:nvPr>
        </p:nvSpPr>
        <p:spPr>
          <a:xfrm>
            <a:off x="334963" y="280988"/>
            <a:ext cx="6400800" cy="639762"/>
          </a:xfrm>
        </p:spPr>
        <p:txBody>
          <a:bodyPr/>
          <a:lstStyle/>
          <a:p>
            <a:pPr eaLnBrk="1" hangingPunct="1"/>
            <a:r>
              <a:rPr lang="en-US" altLang="en-US" sz="3600"/>
              <a:t>Professional Support Resources</a:t>
            </a:r>
          </a:p>
        </p:txBody>
      </p:sp>
      <p:sp>
        <p:nvSpPr>
          <p:cNvPr id="35843" name="Rectangle 3">
            <a:extLst>
              <a:ext uri="{FF2B5EF4-FFF2-40B4-BE49-F238E27FC236}">
                <a16:creationId xmlns:a16="http://schemas.microsoft.com/office/drawing/2014/main" id="{F69F0434-FB91-1947-829C-8A03067F7F84}"/>
              </a:ext>
            </a:extLst>
          </p:cNvPr>
          <p:cNvSpPr>
            <a:spLocks noGrp="1" noChangeArrowheads="1"/>
          </p:cNvSpPr>
          <p:nvPr>
            <p:ph type="body" idx="1"/>
          </p:nvPr>
        </p:nvSpPr>
        <p:spPr>
          <a:xfrm>
            <a:off x="330200" y="1127125"/>
            <a:ext cx="8813800" cy="3351213"/>
          </a:xfrm>
        </p:spPr>
        <p:txBody>
          <a:bodyPr/>
          <a:lstStyle/>
          <a:p>
            <a:pPr marL="0" indent="0" eaLnBrk="1" hangingPunct="1">
              <a:buFont typeface="Wingdings" pitchFamily="2" charset="2"/>
              <a:buNone/>
              <a:defRPr/>
            </a:pPr>
            <a:r>
              <a:rPr lang="en-US" altLang="en-US" dirty="0"/>
              <a:t>Colleagues:</a:t>
            </a:r>
          </a:p>
          <a:p>
            <a:pPr marL="0" indent="0" eaLnBrk="1" hangingPunct="1">
              <a:buFont typeface="Wingdings" pitchFamily="2" charset="2"/>
              <a:buNone/>
              <a:defRPr/>
            </a:pPr>
            <a:endParaRPr lang="en-US" altLang="en-US" dirty="0"/>
          </a:p>
          <a:p>
            <a:pPr eaLnBrk="1" hangingPunct="1">
              <a:defRPr/>
            </a:pPr>
            <a:r>
              <a:rPr lang="en-US" altLang="en-US" sz="2600" dirty="0"/>
              <a:t> Evaluation colleagues and faculty who teach evaluation </a:t>
            </a:r>
          </a:p>
          <a:p>
            <a:pPr eaLnBrk="1" hangingPunct="1">
              <a:defRPr/>
            </a:pPr>
            <a:endParaRPr lang="en-US" altLang="en-US" sz="2600" dirty="0"/>
          </a:p>
          <a:p>
            <a:pPr eaLnBrk="1" hangingPunct="1">
              <a:defRPr/>
            </a:pPr>
            <a:r>
              <a:rPr lang="en-US" altLang="en-US" sz="2600" dirty="0"/>
              <a:t>AEA Local Affiliates and Topical Interest Groups (TIGs) </a:t>
            </a:r>
          </a:p>
          <a:p>
            <a:pPr lvl="1" eaLnBrk="1" hangingPunct="1">
              <a:defRPr/>
            </a:pPr>
            <a:endParaRPr lang="en-US" altLang="en-US" sz="2200" dirty="0"/>
          </a:p>
          <a:p>
            <a:pPr lvl="1" eaLnBrk="1" hangingPunct="1">
              <a:defRPr/>
            </a:pPr>
            <a:endParaRPr lang="en-US" altLang="en-US" sz="22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2">
            <a:extLst>
              <a:ext uri="{FF2B5EF4-FFF2-40B4-BE49-F238E27FC236}">
                <a16:creationId xmlns:a16="http://schemas.microsoft.com/office/drawing/2014/main" id="{69A27D4D-F729-404D-9325-E4ED363C09ED}"/>
              </a:ext>
            </a:extLst>
          </p:cNvPr>
          <p:cNvSpPr>
            <a:spLocks noGrp="1" noChangeArrowheads="1"/>
          </p:cNvSpPr>
          <p:nvPr>
            <p:ph type="title"/>
          </p:nvPr>
        </p:nvSpPr>
        <p:spPr>
          <a:xfrm>
            <a:off x="334963" y="274638"/>
            <a:ext cx="6400800" cy="639762"/>
          </a:xfrm>
        </p:spPr>
        <p:txBody>
          <a:bodyPr/>
          <a:lstStyle/>
          <a:p>
            <a:pPr eaLnBrk="1" hangingPunct="1"/>
            <a:r>
              <a:rPr lang="en-US" altLang="en-US" sz="3600"/>
              <a:t>Professional Support Resources</a:t>
            </a:r>
          </a:p>
        </p:txBody>
      </p:sp>
      <p:sp>
        <p:nvSpPr>
          <p:cNvPr id="37891" name="Rectangle 3">
            <a:extLst>
              <a:ext uri="{FF2B5EF4-FFF2-40B4-BE49-F238E27FC236}">
                <a16:creationId xmlns:a16="http://schemas.microsoft.com/office/drawing/2014/main" id="{B0B427C5-80D1-D54C-8931-B1A8BD04C8D8}"/>
              </a:ext>
            </a:extLst>
          </p:cNvPr>
          <p:cNvSpPr>
            <a:spLocks noGrp="1" noChangeArrowheads="1"/>
          </p:cNvSpPr>
          <p:nvPr>
            <p:ph type="body" idx="1"/>
          </p:nvPr>
        </p:nvSpPr>
        <p:spPr>
          <a:xfrm>
            <a:off x="330200" y="1409700"/>
            <a:ext cx="8559800" cy="4987925"/>
          </a:xfrm>
        </p:spPr>
        <p:txBody>
          <a:bodyPr/>
          <a:lstStyle/>
          <a:p>
            <a:pPr eaLnBrk="1" hangingPunct="1">
              <a:lnSpc>
                <a:spcPct val="85000"/>
              </a:lnSpc>
              <a:buFont typeface="Wingdings" pitchFamily="2" charset="2"/>
              <a:buNone/>
              <a:defRPr/>
            </a:pPr>
            <a:r>
              <a:rPr lang="en-US" altLang="en-US" sz="2600" dirty="0"/>
              <a:t>Selected Journal Articles:</a:t>
            </a:r>
          </a:p>
          <a:p>
            <a:pPr eaLnBrk="1" hangingPunct="1">
              <a:lnSpc>
                <a:spcPct val="85000"/>
              </a:lnSpc>
              <a:defRPr/>
            </a:pPr>
            <a:r>
              <a:rPr lang="en-US" altLang="en-US" sz="2600" dirty="0"/>
              <a:t>Levin-</a:t>
            </a:r>
            <a:r>
              <a:rPr lang="en-US" altLang="en-US" sz="2600" dirty="0" err="1"/>
              <a:t>Rozalis</a:t>
            </a:r>
            <a:r>
              <a:rPr lang="en-US" altLang="en-US" sz="2600" dirty="0"/>
              <a:t>, M. (2015). A Purpose‐Driven Action: The Ethical Aspect and Social Responsibility of Evaluation. </a:t>
            </a:r>
            <a:r>
              <a:rPr lang="en-US" altLang="en-US" sz="2600" i="1" dirty="0"/>
              <a:t>New Directions for Evaluation</a:t>
            </a:r>
            <a:r>
              <a:rPr lang="en-US" altLang="en-US" sz="2600" dirty="0"/>
              <a:t>, Volume 146.</a:t>
            </a:r>
          </a:p>
          <a:p>
            <a:pPr marL="0" indent="0" eaLnBrk="1" hangingPunct="1">
              <a:lnSpc>
                <a:spcPct val="85000"/>
              </a:lnSpc>
              <a:buFont typeface="Wingdings" pitchFamily="2" charset="2"/>
              <a:buNone/>
              <a:defRPr/>
            </a:pPr>
            <a:endParaRPr lang="en-US" altLang="en-US" sz="2600" dirty="0"/>
          </a:p>
          <a:p>
            <a:pPr eaLnBrk="1" hangingPunct="1">
              <a:lnSpc>
                <a:spcPct val="85000"/>
              </a:lnSpc>
              <a:defRPr/>
            </a:pPr>
            <a:r>
              <a:rPr lang="en-US" altLang="en-US" sz="2600" dirty="0"/>
              <a:t>Morris, M. (2015) Research on evaluation ethics: reflections and an agenda. </a:t>
            </a:r>
            <a:r>
              <a:rPr lang="en-US" altLang="en-US" sz="2600" i="1" dirty="0"/>
              <a:t>New Directions for Evaluation</a:t>
            </a:r>
            <a:r>
              <a:rPr lang="en-US" altLang="en-US" sz="2600" dirty="0"/>
              <a:t>, Volume 148.</a:t>
            </a:r>
          </a:p>
          <a:p>
            <a:pPr marL="0" indent="0" eaLnBrk="1" hangingPunct="1">
              <a:lnSpc>
                <a:spcPct val="85000"/>
              </a:lnSpc>
              <a:buFont typeface="Wingdings" pitchFamily="2" charset="2"/>
              <a:buNone/>
              <a:defRPr/>
            </a:pPr>
            <a:endParaRPr lang="en-US" altLang="en-US" sz="2600" dirty="0"/>
          </a:p>
          <a:p>
            <a:pPr eaLnBrk="1" hangingPunct="1">
              <a:lnSpc>
                <a:spcPct val="85000"/>
              </a:lnSpc>
              <a:defRPr/>
            </a:pPr>
            <a:r>
              <a:rPr lang="en-US" altLang="en-US" sz="2600" dirty="0"/>
              <a:t>Morris, M. (2018). A War + A Decision = A Future in Evaluation Ethics? </a:t>
            </a:r>
            <a:r>
              <a:rPr lang="en-US" altLang="en-US" sz="2600" i="1" dirty="0"/>
              <a:t>New Directions for Evaluation</a:t>
            </a:r>
            <a:r>
              <a:rPr lang="en-US" altLang="en-US" sz="2600" dirty="0"/>
              <a:t>, Volume 157.</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2">
            <a:extLst>
              <a:ext uri="{FF2B5EF4-FFF2-40B4-BE49-F238E27FC236}">
                <a16:creationId xmlns:a16="http://schemas.microsoft.com/office/drawing/2014/main" id="{3EAA0394-D7CF-434F-8DC7-279D1E29CEE9}"/>
              </a:ext>
            </a:extLst>
          </p:cNvPr>
          <p:cNvSpPr>
            <a:spLocks noGrp="1" noChangeArrowheads="1"/>
          </p:cNvSpPr>
          <p:nvPr>
            <p:ph type="title"/>
          </p:nvPr>
        </p:nvSpPr>
        <p:spPr>
          <a:xfrm>
            <a:off x="334963" y="274638"/>
            <a:ext cx="6400800" cy="639762"/>
          </a:xfrm>
        </p:spPr>
        <p:txBody>
          <a:bodyPr/>
          <a:lstStyle/>
          <a:p>
            <a:pPr eaLnBrk="1" hangingPunct="1"/>
            <a:r>
              <a:rPr lang="en-US" altLang="en-US" sz="3600"/>
              <a:t>Professional Support Resources</a:t>
            </a:r>
          </a:p>
        </p:txBody>
      </p:sp>
      <p:sp>
        <p:nvSpPr>
          <p:cNvPr id="39938" name="Rectangle 3">
            <a:extLst>
              <a:ext uri="{FF2B5EF4-FFF2-40B4-BE49-F238E27FC236}">
                <a16:creationId xmlns:a16="http://schemas.microsoft.com/office/drawing/2014/main" id="{23742A15-6656-E04B-9027-14AFCDED7F6F}"/>
              </a:ext>
            </a:extLst>
          </p:cNvPr>
          <p:cNvSpPr>
            <a:spLocks noGrp="1" noChangeArrowheads="1"/>
          </p:cNvSpPr>
          <p:nvPr>
            <p:ph type="body" idx="1"/>
          </p:nvPr>
        </p:nvSpPr>
        <p:spPr>
          <a:xfrm>
            <a:off x="330200" y="1409700"/>
            <a:ext cx="8559800" cy="4808538"/>
          </a:xfrm>
        </p:spPr>
        <p:txBody>
          <a:bodyPr/>
          <a:lstStyle/>
          <a:p>
            <a:pPr eaLnBrk="1" hangingPunct="1">
              <a:lnSpc>
                <a:spcPct val="85000"/>
              </a:lnSpc>
              <a:buFont typeface="Wingdings" pitchFamily="2" charset="2"/>
              <a:buNone/>
            </a:pPr>
            <a:r>
              <a:rPr lang="en-US" altLang="en-US" sz="2600"/>
              <a:t>Selected Books:</a:t>
            </a:r>
          </a:p>
          <a:p>
            <a:pPr eaLnBrk="1" hangingPunct="1">
              <a:lnSpc>
                <a:spcPct val="85000"/>
              </a:lnSpc>
            </a:pPr>
            <a:r>
              <a:rPr lang="en-US" altLang="en-US" sz="2600"/>
              <a:t>Donaldson, S. &amp; Picciotto, R. (eds) (2016). </a:t>
            </a:r>
            <a:r>
              <a:rPr lang="en-US" altLang="en-US" sz="2600" i="1"/>
              <a:t>Evaluation for an Equitable Society</a:t>
            </a:r>
            <a:r>
              <a:rPr lang="en-US" altLang="en-US" sz="2600"/>
              <a:t>. </a:t>
            </a:r>
          </a:p>
          <a:p>
            <a:pPr eaLnBrk="1" hangingPunct="1">
              <a:lnSpc>
                <a:spcPct val="85000"/>
              </a:lnSpc>
            </a:pPr>
            <a:r>
              <a:rPr lang="en-US" altLang="en-US" sz="2600"/>
              <a:t>Kara, H. (2018). </a:t>
            </a:r>
            <a:r>
              <a:rPr lang="en-US" altLang="en-US" sz="2600" i="1"/>
              <a:t>Research Ethics in the Real World: Euro-Western and Indigenous Perspectives.</a:t>
            </a:r>
          </a:p>
          <a:p>
            <a:pPr eaLnBrk="1" hangingPunct="1">
              <a:lnSpc>
                <a:spcPct val="85000"/>
              </a:lnSpc>
            </a:pPr>
            <a:r>
              <a:rPr lang="en-US" altLang="en-US" sz="2600"/>
              <a:t>Mertens, D. &amp; Ginsberg, P. (2008). </a:t>
            </a:r>
            <a:r>
              <a:rPr lang="en-US" altLang="en-US" sz="2600" i="1"/>
              <a:t>Handbook of Social Research Ethics.</a:t>
            </a:r>
          </a:p>
          <a:p>
            <a:pPr eaLnBrk="1" hangingPunct="1">
              <a:lnSpc>
                <a:spcPct val="85000"/>
              </a:lnSpc>
            </a:pPr>
            <a:r>
              <a:rPr lang="en-US" altLang="en-US" sz="2600"/>
              <a:t>Morris, M. (2007). </a:t>
            </a:r>
            <a:r>
              <a:rPr lang="en-US" altLang="en-US" sz="2600" i="1"/>
              <a:t>Evaluation Ethics for Best Practice.</a:t>
            </a:r>
          </a:p>
          <a:p>
            <a:pPr eaLnBrk="1" hangingPunct="1">
              <a:lnSpc>
                <a:spcPct val="85000"/>
              </a:lnSpc>
            </a:pPr>
            <a:r>
              <a:rPr lang="en-US" altLang="en-US" sz="2600"/>
              <a:t>Tyler, R. (1941). </a:t>
            </a:r>
            <a:r>
              <a:rPr lang="en-US" altLang="en-US" sz="2600" i="1"/>
              <a:t>General Statement on Evaluation.</a:t>
            </a:r>
          </a:p>
          <a:p>
            <a:pPr eaLnBrk="1" hangingPunct="1">
              <a:lnSpc>
                <a:spcPct val="85000"/>
              </a:lnSpc>
            </a:pPr>
            <a:r>
              <a:rPr lang="en-US" altLang="en-US" sz="2600"/>
              <a:t>Tyler, R. (1991). </a:t>
            </a:r>
            <a:r>
              <a:rPr lang="en-US" altLang="en-US" sz="2600" i="1"/>
              <a:t>Evaluation and Education at a Quarter Century. </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2">
            <a:extLst>
              <a:ext uri="{FF2B5EF4-FFF2-40B4-BE49-F238E27FC236}">
                <a16:creationId xmlns:a16="http://schemas.microsoft.com/office/drawing/2014/main" id="{D5467EF2-CE22-944C-A683-7329647208FC}"/>
              </a:ext>
            </a:extLst>
          </p:cNvPr>
          <p:cNvSpPr>
            <a:spLocks noGrp="1" noChangeArrowheads="1"/>
          </p:cNvSpPr>
          <p:nvPr>
            <p:ph type="title"/>
          </p:nvPr>
        </p:nvSpPr>
        <p:spPr>
          <a:xfrm>
            <a:off x="334963" y="274638"/>
            <a:ext cx="6400800" cy="639762"/>
          </a:xfrm>
        </p:spPr>
        <p:txBody>
          <a:bodyPr/>
          <a:lstStyle/>
          <a:p>
            <a:pPr eaLnBrk="1" hangingPunct="1"/>
            <a:r>
              <a:rPr lang="en-US" altLang="en-US" sz="3600"/>
              <a:t>Professional Support Resources</a:t>
            </a:r>
          </a:p>
        </p:txBody>
      </p:sp>
      <p:sp>
        <p:nvSpPr>
          <p:cNvPr id="41986" name="Rectangle 3">
            <a:extLst>
              <a:ext uri="{FF2B5EF4-FFF2-40B4-BE49-F238E27FC236}">
                <a16:creationId xmlns:a16="http://schemas.microsoft.com/office/drawing/2014/main" id="{A7849135-64BC-734D-BF73-79E6A062DA73}"/>
              </a:ext>
            </a:extLst>
          </p:cNvPr>
          <p:cNvSpPr>
            <a:spLocks noGrp="1" noChangeArrowheads="1"/>
          </p:cNvSpPr>
          <p:nvPr>
            <p:ph type="body" idx="1"/>
          </p:nvPr>
        </p:nvSpPr>
        <p:spPr>
          <a:xfrm>
            <a:off x="330200" y="1409700"/>
            <a:ext cx="8559800" cy="4338638"/>
          </a:xfrm>
        </p:spPr>
        <p:txBody>
          <a:bodyPr/>
          <a:lstStyle/>
          <a:p>
            <a:pPr eaLnBrk="1" hangingPunct="1">
              <a:lnSpc>
                <a:spcPct val="85000"/>
              </a:lnSpc>
              <a:buFont typeface="Wingdings" pitchFamily="2" charset="2"/>
              <a:buNone/>
            </a:pPr>
            <a:r>
              <a:rPr lang="en-US" altLang="en-US" sz="2600"/>
              <a:t>Selected Resources on Culturally Responsive Evaluation:</a:t>
            </a:r>
          </a:p>
          <a:p>
            <a:pPr eaLnBrk="1" hangingPunct="1">
              <a:lnSpc>
                <a:spcPct val="85000"/>
              </a:lnSpc>
            </a:pPr>
            <a:endParaRPr lang="en-US" altLang="en-US" sz="2600"/>
          </a:p>
          <a:p>
            <a:pPr eaLnBrk="1" hangingPunct="1">
              <a:lnSpc>
                <a:spcPct val="85000"/>
              </a:lnSpc>
            </a:pPr>
            <a:r>
              <a:rPr lang="en-US" altLang="en-US" sz="2600"/>
              <a:t>AEA Statement of Cultural Competence in Evaluation (2011) </a:t>
            </a:r>
          </a:p>
          <a:p>
            <a:pPr lvl="1" eaLnBrk="1" hangingPunct="1">
              <a:lnSpc>
                <a:spcPct val="85000"/>
              </a:lnSpc>
            </a:pPr>
            <a:r>
              <a:rPr lang="en-US" altLang="en-US" sz="2200"/>
              <a:t>http://www.eval.org/ccstatement.asp</a:t>
            </a:r>
          </a:p>
          <a:p>
            <a:pPr eaLnBrk="1" hangingPunct="1">
              <a:lnSpc>
                <a:spcPct val="85000"/>
              </a:lnSpc>
            </a:pPr>
            <a:endParaRPr lang="en-US" altLang="en-US" sz="2600"/>
          </a:p>
          <a:p>
            <a:pPr eaLnBrk="1" hangingPunct="1">
              <a:lnSpc>
                <a:spcPct val="85000"/>
              </a:lnSpc>
            </a:pPr>
            <a:r>
              <a:rPr lang="en-US" altLang="en-US" sz="2600"/>
              <a:t>Center for Culturally Responsive Evaluation and Assessment</a:t>
            </a:r>
          </a:p>
          <a:p>
            <a:pPr lvl="1" eaLnBrk="1" hangingPunct="1">
              <a:lnSpc>
                <a:spcPct val="85000"/>
              </a:lnSpc>
            </a:pPr>
            <a:r>
              <a:rPr lang="en-US" altLang="en-US" sz="2200"/>
              <a:t>https://crea.education.illinois.edu/</a:t>
            </a:r>
          </a:p>
          <a:p>
            <a:pPr eaLnBrk="1" hangingPunct="1">
              <a:lnSpc>
                <a:spcPct val="85000"/>
              </a:lnSpc>
            </a:pPr>
            <a:endParaRPr lang="en-US" altLang="en-US" sz="260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2">
            <a:extLst>
              <a:ext uri="{FF2B5EF4-FFF2-40B4-BE49-F238E27FC236}">
                <a16:creationId xmlns:a16="http://schemas.microsoft.com/office/drawing/2014/main" id="{80213254-32EB-EA49-84C9-3BC2E6D9557A}"/>
              </a:ext>
            </a:extLst>
          </p:cNvPr>
          <p:cNvSpPr>
            <a:spLocks noGrp="1" noChangeArrowheads="1"/>
          </p:cNvSpPr>
          <p:nvPr>
            <p:ph type="title"/>
          </p:nvPr>
        </p:nvSpPr>
        <p:spPr>
          <a:xfrm>
            <a:off x="315913" y="274638"/>
            <a:ext cx="6400800" cy="639762"/>
          </a:xfrm>
        </p:spPr>
        <p:txBody>
          <a:bodyPr/>
          <a:lstStyle/>
          <a:p>
            <a:pPr eaLnBrk="1" hangingPunct="1"/>
            <a:r>
              <a:rPr lang="en-US" altLang="en-US" sz="3600"/>
              <a:t>Objectives of Workshop</a:t>
            </a:r>
          </a:p>
        </p:txBody>
      </p:sp>
      <p:sp>
        <p:nvSpPr>
          <p:cNvPr id="7170" name="Rectangle 3">
            <a:extLst>
              <a:ext uri="{FF2B5EF4-FFF2-40B4-BE49-F238E27FC236}">
                <a16:creationId xmlns:a16="http://schemas.microsoft.com/office/drawing/2014/main" id="{D67E2966-95A2-2149-ACE1-50FE0A01C49E}"/>
              </a:ext>
            </a:extLst>
          </p:cNvPr>
          <p:cNvSpPr>
            <a:spLocks noGrp="1" noChangeArrowheads="1"/>
          </p:cNvSpPr>
          <p:nvPr>
            <p:ph type="body" idx="1"/>
          </p:nvPr>
        </p:nvSpPr>
        <p:spPr>
          <a:xfrm>
            <a:off x="330200" y="1435100"/>
            <a:ext cx="8483600" cy="4967288"/>
          </a:xfrm>
        </p:spPr>
        <p:txBody>
          <a:bodyPr/>
          <a:lstStyle/>
          <a:p>
            <a:pPr eaLnBrk="1" hangingPunct="1"/>
            <a:r>
              <a:rPr lang="en-US" altLang="en-US" sz="3600"/>
              <a:t> Increase knowledge of the AEA </a:t>
            </a:r>
            <a:r>
              <a:rPr lang="en-US" altLang="en-US" sz="3600" i="1"/>
              <a:t>Guiding Principles for Evaluators (GP)</a:t>
            </a:r>
          </a:p>
          <a:p>
            <a:pPr eaLnBrk="1" hangingPunct="1"/>
            <a:r>
              <a:rPr lang="en-US" altLang="en-US" sz="3600"/>
              <a:t> Analyze the </a:t>
            </a:r>
            <a:r>
              <a:rPr lang="en-US" altLang="en-US" sz="3600" i="1"/>
              <a:t>Guiding Principles</a:t>
            </a:r>
            <a:r>
              <a:rPr lang="en-US" altLang="en-US" sz="3600"/>
              <a:t> in a program evaluation context</a:t>
            </a:r>
          </a:p>
          <a:p>
            <a:pPr eaLnBrk="1" hangingPunct="1"/>
            <a:r>
              <a:rPr lang="en-US" altLang="en-US" sz="3600"/>
              <a:t> Consider how the </a:t>
            </a:r>
            <a:r>
              <a:rPr lang="en-US" altLang="en-US" sz="3600" i="1"/>
              <a:t>Guiding Principles</a:t>
            </a:r>
            <a:r>
              <a:rPr lang="en-US" altLang="en-US" sz="3600"/>
              <a:t> can be used to inform ethical evaluation practice</a:t>
            </a:r>
          </a:p>
          <a:p>
            <a:pPr eaLnBrk="1" hangingPunct="1">
              <a:buFont typeface="Wingdings" pitchFamily="2" charset="2"/>
              <a:buNone/>
            </a:pPr>
            <a:endParaRPr lang="en-US" altLang="en-US" sz="3600">
              <a:latin typeface="Tahoma" panose="020B0604030504040204" pitchFamily="34"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Rectangle 2">
            <a:extLst>
              <a:ext uri="{FF2B5EF4-FFF2-40B4-BE49-F238E27FC236}">
                <a16:creationId xmlns:a16="http://schemas.microsoft.com/office/drawing/2014/main" id="{EA78C4CE-DED1-E243-AC66-055B1BC846E4}"/>
              </a:ext>
            </a:extLst>
          </p:cNvPr>
          <p:cNvSpPr>
            <a:spLocks noGrp="1" noChangeArrowheads="1"/>
          </p:cNvSpPr>
          <p:nvPr>
            <p:ph type="title"/>
          </p:nvPr>
        </p:nvSpPr>
        <p:spPr>
          <a:xfrm>
            <a:off x="368300" y="42863"/>
            <a:ext cx="6994525" cy="930275"/>
          </a:xfrm>
        </p:spPr>
        <p:txBody>
          <a:bodyPr/>
          <a:lstStyle/>
          <a:p>
            <a:pPr eaLnBrk="1" hangingPunct="1"/>
            <a:r>
              <a:rPr lang="en-US" altLang="en-US"/>
              <a:t>Other Resources for Guiding Evaluation Practice</a:t>
            </a:r>
          </a:p>
        </p:txBody>
      </p:sp>
      <p:sp>
        <p:nvSpPr>
          <p:cNvPr id="20483" name="Rectangle 3">
            <a:extLst>
              <a:ext uri="{FF2B5EF4-FFF2-40B4-BE49-F238E27FC236}">
                <a16:creationId xmlns:a16="http://schemas.microsoft.com/office/drawing/2014/main" id="{D6C3CDB1-4A08-A34C-8D8B-4D1B34760DE0}"/>
              </a:ext>
            </a:extLst>
          </p:cNvPr>
          <p:cNvSpPr>
            <a:spLocks noGrp="1" noChangeArrowheads="1"/>
          </p:cNvSpPr>
          <p:nvPr>
            <p:ph type="body" idx="1"/>
          </p:nvPr>
        </p:nvSpPr>
        <p:spPr>
          <a:xfrm>
            <a:off x="349250" y="1085850"/>
            <a:ext cx="8483600" cy="5127625"/>
          </a:xfrm>
        </p:spPr>
        <p:txBody>
          <a:bodyPr/>
          <a:lstStyle/>
          <a:p>
            <a:pPr eaLnBrk="1" hangingPunct="1">
              <a:defRPr/>
            </a:pPr>
            <a:r>
              <a:rPr lang="en-US" sz="2800" dirty="0"/>
              <a:t>Meta-evaluation Checklist for AEA </a:t>
            </a:r>
            <a:r>
              <a:rPr lang="en-US" sz="2800" i="1" dirty="0"/>
              <a:t>Guiding Principles for Evaluators</a:t>
            </a:r>
            <a:endParaRPr lang="en-US" sz="2800" i="1" dirty="0">
              <a:solidFill>
                <a:schemeClr val="accent4"/>
              </a:solidFill>
            </a:endParaRPr>
          </a:p>
          <a:p>
            <a:pPr lvl="1" eaLnBrk="1" hangingPunct="1">
              <a:defRPr/>
            </a:pPr>
            <a:r>
              <a:rPr lang="en-US" sz="2400" dirty="0">
                <a:hlinkClick r:id="rId3"/>
              </a:rPr>
              <a:t>http://www.wmich.edu/evalctr/archive_checklists/guidingprinciples2005.pdf</a:t>
            </a:r>
            <a:endParaRPr lang="en-US" sz="2400" dirty="0"/>
          </a:p>
          <a:p>
            <a:pPr eaLnBrk="1" hangingPunct="1">
              <a:defRPr/>
            </a:pPr>
            <a:r>
              <a:rPr lang="en-US" sz="2800" dirty="0"/>
              <a:t>Program Evaluation Standards, 3</a:t>
            </a:r>
            <a:r>
              <a:rPr lang="en-US" sz="2800" baseline="30000" dirty="0"/>
              <a:t>nd</a:t>
            </a:r>
            <a:r>
              <a:rPr lang="en-US" sz="2800" dirty="0"/>
              <a:t> Edition (2011)</a:t>
            </a:r>
          </a:p>
          <a:p>
            <a:pPr lvl="1" eaLnBrk="1" hangingPunct="1">
              <a:defRPr/>
            </a:pPr>
            <a:r>
              <a:rPr lang="en-US" sz="2400" dirty="0">
                <a:hlinkClick r:id="rId4"/>
              </a:rPr>
              <a:t>http://www.jcsee.org/program-evaluation-standards</a:t>
            </a:r>
            <a:endParaRPr lang="en-US" sz="2400" dirty="0"/>
          </a:p>
          <a:p>
            <a:pPr eaLnBrk="1" hangingPunct="1">
              <a:defRPr/>
            </a:pPr>
            <a:r>
              <a:rPr lang="en-US" sz="2800" dirty="0"/>
              <a:t>Personnel Evaluation Standards , 2</a:t>
            </a:r>
            <a:r>
              <a:rPr lang="en-US" sz="2800" baseline="30000" dirty="0"/>
              <a:t>nd</a:t>
            </a:r>
            <a:r>
              <a:rPr lang="en-US" sz="2800" dirty="0"/>
              <a:t>  Edition (2008)</a:t>
            </a:r>
          </a:p>
          <a:p>
            <a:pPr lvl="1" eaLnBrk="1" hangingPunct="1">
              <a:defRPr/>
            </a:pPr>
            <a:r>
              <a:rPr lang="en-US" sz="2400" dirty="0">
                <a:hlinkClick r:id="rId5"/>
              </a:rPr>
              <a:t>http://www.jcsee.org/personnel-evaluation-standards</a:t>
            </a:r>
            <a:endParaRPr lang="en-US" sz="2400" dirty="0"/>
          </a:p>
          <a:p>
            <a:pPr eaLnBrk="1" hangingPunct="1">
              <a:defRPr/>
            </a:pPr>
            <a:r>
              <a:rPr lang="en-US" sz="2800" dirty="0"/>
              <a:t>International </a:t>
            </a:r>
            <a:r>
              <a:rPr lang="en-US" sz="2800" dirty="0" err="1"/>
              <a:t>Organisation</a:t>
            </a:r>
            <a:r>
              <a:rPr lang="en-US" sz="2800" dirty="0"/>
              <a:t> for Cooperation in Evaluation (IOCE)</a:t>
            </a:r>
          </a:p>
          <a:p>
            <a:pPr lvl="1" eaLnBrk="1" hangingPunct="1">
              <a:defRPr/>
            </a:pPr>
            <a:r>
              <a:rPr lang="en-US" sz="2400" dirty="0">
                <a:hlinkClick r:id="rId6"/>
              </a:rPr>
              <a:t>http://www.ioce.net</a:t>
            </a:r>
            <a:endParaRPr lang="en-US" sz="28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Rectangle 2">
            <a:extLst>
              <a:ext uri="{FF2B5EF4-FFF2-40B4-BE49-F238E27FC236}">
                <a16:creationId xmlns:a16="http://schemas.microsoft.com/office/drawing/2014/main" id="{F2DA6F90-080E-F645-A546-C324C7CEDD1D}"/>
              </a:ext>
            </a:extLst>
          </p:cNvPr>
          <p:cNvSpPr>
            <a:spLocks noGrp="1" noChangeArrowheads="1"/>
          </p:cNvSpPr>
          <p:nvPr>
            <p:ph type="title"/>
          </p:nvPr>
        </p:nvSpPr>
        <p:spPr>
          <a:xfrm>
            <a:off x="334963" y="419100"/>
            <a:ext cx="6354762" cy="528638"/>
          </a:xfrm>
        </p:spPr>
        <p:txBody>
          <a:bodyPr/>
          <a:lstStyle/>
          <a:p>
            <a:pPr eaLnBrk="1" hangingPunct="1"/>
            <a:r>
              <a:rPr lang="en-US" altLang="en-US"/>
              <a:t>About the Training Package…</a:t>
            </a:r>
          </a:p>
        </p:txBody>
      </p:sp>
      <p:sp>
        <p:nvSpPr>
          <p:cNvPr id="46082" name="Rectangle 3">
            <a:extLst>
              <a:ext uri="{FF2B5EF4-FFF2-40B4-BE49-F238E27FC236}">
                <a16:creationId xmlns:a16="http://schemas.microsoft.com/office/drawing/2014/main" id="{21381C69-97DE-3549-9F80-CD7EF237E1B6}"/>
              </a:ext>
            </a:extLst>
          </p:cNvPr>
          <p:cNvSpPr>
            <a:spLocks noGrp="1" noChangeArrowheads="1"/>
          </p:cNvSpPr>
          <p:nvPr>
            <p:ph type="body" idx="1"/>
          </p:nvPr>
        </p:nvSpPr>
        <p:spPr>
          <a:xfrm>
            <a:off x="330200" y="1181100"/>
            <a:ext cx="8483600" cy="4920578"/>
          </a:xfrm>
        </p:spPr>
        <p:txBody>
          <a:bodyPr/>
          <a:lstStyle/>
          <a:p>
            <a:pPr eaLnBrk="1" hangingPunct="1"/>
            <a:r>
              <a:rPr lang="en-US" altLang="en-US" sz="2800" dirty="0"/>
              <a:t>Originally developed by AEA Ethics Committee Professional Development Task Force: </a:t>
            </a:r>
          </a:p>
          <a:p>
            <a:pPr lvl="1" eaLnBrk="1" hangingPunct="1"/>
            <a:r>
              <a:rPr lang="en-US" altLang="en-US" sz="2400" dirty="0"/>
              <a:t>2006/2007 Ethics Committee: Jules Marquart, Leslie Goodyear, Dennis </a:t>
            </a:r>
            <a:r>
              <a:rPr lang="en-US" altLang="en-US" sz="2400" dirty="0" err="1"/>
              <a:t>Affholter</a:t>
            </a:r>
            <a:r>
              <a:rPr lang="en-US" altLang="en-US" sz="2400" dirty="0"/>
              <a:t>, Scott Rosas, Valerie </a:t>
            </a:r>
            <a:r>
              <a:rPr lang="en-US" altLang="en-US" sz="2400" dirty="0" err="1"/>
              <a:t>Caracelli</a:t>
            </a:r>
            <a:endParaRPr lang="en-US" altLang="en-US" sz="2400" dirty="0"/>
          </a:p>
          <a:p>
            <a:pPr lvl="1" eaLnBrk="1" hangingPunct="1"/>
            <a:r>
              <a:rPr lang="en-US" altLang="en-US" sz="2400" dirty="0"/>
              <a:t>Other AEA members: Marcie </a:t>
            </a:r>
            <a:r>
              <a:rPr lang="en-US" altLang="en-US" sz="2400" dirty="0" err="1"/>
              <a:t>Bober</a:t>
            </a:r>
            <a:r>
              <a:rPr lang="en-US" altLang="en-US" sz="2400" dirty="0"/>
              <a:t>, Denice </a:t>
            </a:r>
            <a:r>
              <a:rPr lang="en-US" altLang="en-US" sz="2400" dirty="0" err="1"/>
              <a:t>Cassaro</a:t>
            </a:r>
            <a:r>
              <a:rPr lang="en-US" altLang="en-US" sz="2400" dirty="0"/>
              <a:t>, Edie Cook, Randall Davies, Amy </a:t>
            </a:r>
            <a:r>
              <a:rPr lang="en-US" altLang="en-US" sz="2400" dirty="0" err="1"/>
              <a:t>Germuth</a:t>
            </a:r>
            <a:r>
              <a:rPr lang="en-US" altLang="en-US" sz="2400" dirty="0"/>
              <a:t>, Tom Grayson, Kelly Hannum, Judith </a:t>
            </a:r>
            <a:r>
              <a:rPr lang="en-US" altLang="en-US" sz="2400" dirty="0" err="1"/>
              <a:t>Inazu</a:t>
            </a:r>
            <a:r>
              <a:rPr lang="en-US" altLang="en-US" sz="2400" dirty="0"/>
              <a:t>, Bill Rickards, Rita O’Sullivan, Stephanie Schneider, Linda Schrader, Veronica Thomas, Jennifer Williams, Brian Yates </a:t>
            </a:r>
          </a:p>
          <a:p>
            <a:pPr eaLnBrk="1" hangingPunct="1"/>
            <a:r>
              <a:rPr lang="en-US" altLang="en-US" sz="2800" dirty="0"/>
              <a:t>Updated most recently by Leanne </a:t>
            </a:r>
            <a:r>
              <a:rPr lang="en-US" altLang="en-US" sz="2800" dirty="0" err="1"/>
              <a:t>Kallemeyn</a:t>
            </a:r>
            <a:r>
              <a:rPr lang="en-US" altLang="en-US" sz="2800" dirty="0"/>
              <a:t>, Leslie Goodyear, Sarah Heath, Monica Ruiz-</a:t>
            </a:r>
            <a:r>
              <a:rPr lang="en-US" altLang="en-US" sz="2800" dirty="0" err="1"/>
              <a:t>Casares</a:t>
            </a:r>
            <a:r>
              <a:rPr lang="en-US" altLang="en-US" sz="2800" dirty="0"/>
              <a:t>, Melanie </a:t>
            </a:r>
            <a:r>
              <a:rPr lang="en-US" altLang="en-US" sz="2800" dirty="0" err="1"/>
              <a:t>Hwalek</a:t>
            </a:r>
            <a:r>
              <a:rPr lang="en-US" altLang="en-US" sz="2800" dirty="0"/>
              <a:t>, Herb Baum, Xiaoxia Newton, Jeffrey Hillman</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Rectangle 2">
            <a:extLst>
              <a:ext uri="{FF2B5EF4-FFF2-40B4-BE49-F238E27FC236}">
                <a16:creationId xmlns:a16="http://schemas.microsoft.com/office/drawing/2014/main" id="{20CE5515-C8BC-EF47-987E-80132C357C00}"/>
              </a:ext>
            </a:extLst>
          </p:cNvPr>
          <p:cNvSpPr>
            <a:spLocks noGrp="1" noChangeArrowheads="1"/>
          </p:cNvSpPr>
          <p:nvPr>
            <p:ph type="title"/>
          </p:nvPr>
        </p:nvSpPr>
        <p:spPr>
          <a:xfrm>
            <a:off x="315913" y="268288"/>
            <a:ext cx="6400800" cy="639762"/>
          </a:xfrm>
        </p:spPr>
        <p:txBody>
          <a:bodyPr/>
          <a:lstStyle/>
          <a:p>
            <a:pPr eaLnBrk="1" hangingPunct="1"/>
            <a:r>
              <a:rPr lang="en-US" altLang="en-US" sz="3600"/>
              <a:t>Workshop Evaluation</a:t>
            </a:r>
          </a:p>
        </p:txBody>
      </p:sp>
      <p:sp>
        <p:nvSpPr>
          <p:cNvPr id="48130" name="Rectangle 3">
            <a:extLst>
              <a:ext uri="{FF2B5EF4-FFF2-40B4-BE49-F238E27FC236}">
                <a16:creationId xmlns:a16="http://schemas.microsoft.com/office/drawing/2014/main" id="{BAA54250-83A3-1E4E-A292-0B46A6ED682B}"/>
              </a:ext>
            </a:extLst>
          </p:cNvPr>
          <p:cNvSpPr>
            <a:spLocks noGrp="1" noChangeArrowheads="1"/>
          </p:cNvSpPr>
          <p:nvPr>
            <p:ph type="body" idx="1"/>
          </p:nvPr>
        </p:nvSpPr>
        <p:spPr>
          <a:xfrm>
            <a:off x="330199" y="1346200"/>
            <a:ext cx="8653379" cy="5195268"/>
          </a:xfrm>
        </p:spPr>
        <p:txBody>
          <a:bodyPr/>
          <a:lstStyle/>
          <a:p>
            <a:pPr eaLnBrk="1" hangingPunct="1"/>
            <a:r>
              <a:rPr lang="en-US" altLang="en-US" sz="3200" dirty="0"/>
              <a:t>Wrap-up</a:t>
            </a:r>
          </a:p>
          <a:p>
            <a:pPr eaLnBrk="1" hangingPunct="1">
              <a:buFont typeface="Wingdings" pitchFamily="2" charset="2"/>
              <a:buNone/>
            </a:pPr>
            <a:endParaRPr lang="en-US" altLang="en-US" sz="3200" dirty="0"/>
          </a:p>
          <a:p>
            <a:pPr eaLnBrk="1" hangingPunct="1"/>
            <a:r>
              <a:rPr lang="en-US" altLang="en-US" sz="3200" dirty="0"/>
              <a:t>Now it’s up to you to use the </a:t>
            </a:r>
            <a:r>
              <a:rPr lang="en-US" altLang="en-US" sz="3200" i="1" dirty="0"/>
              <a:t>Guiding Principles</a:t>
            </a:r>
            <a:r>
              <a:rPr lang="en-US" altLang="en-US" sz="3200" dirty="0"/>
              <a:t> in your practice!</a:t>
            </a:r>
          </a:p>
          <a:p>
            <a:pPr eaLnBrk="1" hangingPunct="1">
              <a:buFont typeface="Wingdings" pitchFamily="2" charset="2"/>
              <a:buNone/>
            </a:pPr>
            <a:endParaRPr lang="en-US" altLang="en-US" sz="3200" dirty="0"/>
          </a:p>
          <a:p>
            <a:pPr eaLnBrk="1" hangingPunct="1"/>
            <a:r>
              <a:rPr lang="en-US" altLang="en-US" sz="3200" dirty="0"/>
              <a:t>Your turn to give us feedback</a:t>
            </a:r>
          </a:p>
          <a:p>
            <a:pPr lvl="1" eaLnBrk="1" hangingPunct="1"/>
            <a:r>
              <a:rPr lang="en-US" altLang="en-US" sz="3200" dirty="0"/>
              <a:t>Please complete and return the evaluation survey </a:t>
            </a:r>
            <a:r>
              <a:rPr lang="en-US" altLang="en-US" sz="3200" dirty="0">
                <a:hlinkClick r:id="rId3"/>
              </a:rPr>
              <a:t>https://www.surveymonkey.ca/r/AEAGPTP</a:t>
            </a:r>
            <a:r>
              <a:rPr lang="en-US" altLang="en-US" sz="3200" dirty="0"/>
              <a:t> </a:t>
            </a:r>
            <a:endParaRPr lang="en-US" altLang="en-US" dirty="0">
              <a:solidFill>
                <a:srgbClr val="FF0066"/>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Rectangle 2">
            <a:extLst>
              <a:ext uri="{FF2B5EF4-FFF2-40B4-BE49-F238E27FC236}">
                <a16:creationId xmlns:a16="http://schemas.microsoft.com/office/drawing/2014/main" id="{75E5E9D0-FE61-E84D-9C2A-BF6AFA36D0D6}"/>
              </a:ext>
            </a:extLst>
          </p:cNvPr>
          <p:cNvSpPr>
            <a:spLocks noGrp="1" noChangeArrowheads="1"/>
          </p:cNvSpPr>
          <p:nvPr>
            <p:ph type="title"/>
          </p:nvPr>
        </p:nvSpPr>
        <p:spPr>
          <a:xfrm>
            <a:off x="239713" y="285750"/>
            <a:ext cx="6400800" cy="639763"/>
          </a:xfrm>
        </p:spPr>
        <p:txBody>
          <a:bodyPr/>
          <a:lstStyle/>
          <a:p>
            <a:pPr eaLnBrk="1" hangingPunct="1"/>
            <a:r>
              <a:rPr lang="en-US" altLang="en-US" sz="3600" i="1"/>
              <a:t> </a:t>
            </a:r>
            <a:r>
              <a:rPr lang="en-US" altLang="en-US" sz="3600"/>
              <a:t>History of </a:t>
            </a:r>
            <a:r>
              <a:rPr lang="en-US" altLang="en-US" sz="3600" i="1"/>
              <a:t>Guiding Principles</a:t>
            </a:r>
            <a:endParaRPr lang="en-US" altLang="en-US" sz="3600" i="1">
              <a:solidFill>
                <a:schemeClr val="tx1"/>
              </a:solidFill>
            </a:endParaRPr>
          </a:p>
        </p:txBody>
      </p:sp>
      <p:sp>
        <p:nvSpPr>
          <p:cNvPr id="9218" name="Rectangle 3">
            <a:extLst>
              <a:ext uri="{FF2B5EF4-FFF2-40B4-BE49-F238E27FC236}">
                <a16:creationId xmlns:a16="http://schemas.microsoft.com/office/drawing/2014/main" id="{48711AA3-B4EF-044F-B173-CDB5D3A15C0D}"/>
              </a:ext>
            </a:extLst>
          </p:cNvPr>
          <p:cNvSpPr>
            <a:spLocks noGrp="1" noChangeArrowheads="1"/>
          </p:cNvSpPr>
          <p:nvPr>
            <p:ph type="body" idx="1"/>
          </p:nvPr>
        </p:nvSpPr>
        <p:spPr>
          <a:xfrm>
            <a:off x="330200" y="1638300"/>
            <a:ext cx="8483600" cy="5091113"/>
          </a:xfrm>
        </p:spPr>
        <p:txBody>
          <a:bodyPr/>
          <a:lstStyle/>
          <a:p>
            <a:pPr eaLnBrk="1" hangingPunct="1"/>
            <a:r>
              <a:rPr lang="en-US" altLang="en-US" sz="3200" dirty="0"/>
              <a:t>1986: Founding of American Evaluation Association</a:t>
            </a:r>
          </a:p>
          <a:p>
            <a:pPr eaLnBrk="1" hangingPunct="1"/>
            <a:r>
              <a:rPr lang="en-US" altLang="en-US" sz="3200" dirty="0"/>
              <a:t>1993-1994: Original five </a:t>
            </a:r>
            <a:r>
              <a:rPr lang="en-US" altLang="en-US" sz="3200" i="1" dirty="0"/>
              <a:t>Guiding Principles</a:t>
            </a:r>
            <a:r>
              <a:rPr lang="en-US" altLang="en-US" sz="3200" dirty="0"/>
              <a:t> </a:t>
            </a:r>
            <a:r>
              <a:rPr lang="en-US" altLang="en-US" sz="3200" i="1" dirty="0"/>
              <a:t>for Evaluators </a:t>
            </a:r>
            <a:r>
              <a:rPr lang="en-US" altLang="en-US" sz="3200" dirty="0"/>
              <a:t>developed and ratified</a:t>
            </a:r>
          </a:p>
          <a:p>
            <a:pPr eaLnBrk="1" hangingPunct="1"/>
            <a:r>
              <a:rPr lang="en-US" altLang="en-US" sz="3200" dirty="0"/>
              <a:t>2016-2018: </a:t>
            </a:r>
            <a:r>
              <a:rPr lang="en-US" altLang="en-US" sz="3200" i="1" dirty="0"/>
              <a:t>Guiding Principles</a:t>
            </a:r>
            <a:r>
              <a:rPr lang="en-US" altLang="en-US" sz="3200" dirty="0"/>
              <a:t> most recently reviewed and updated </a:t>
            </a:r>
          </a:p>
          <a:p>
            <a:pPr eaLnBrk="1" hangingPunct="1"/>
            <a:r>
              <a:rPr lang="en-US" altLang="en-US" sz="3200" dirty="0"/>
              <a:t>2018: Revised </a:t>
            </a:r>
            <a:r>
              <a:rPr lang="en-US" altLang="en-US" sz="3200" i="1" dirty="0"/>
              <a:t>Guiding Principles</a:t>
            </a:r>
            <a:r>
              <a:rPr lang="en-US" altLang="en-US" sz="3200" dirty="0"/>
              <a:t> endorsed through referendum of AEA membership </a:t>
            </a:r>
          </a:p>
          <a:p>
            <a:pPr eaLnBrk="1" hangingPunct="1">
              <a:buFont typeface="Wingdings" pitchFamily="2" charset="2"/>
              <a:buNone/>
            </a:pPr>
            <a:endParaRPr lang="en-US" altLang="en-US" sz="32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2">
            <a:extLst>
              <a:ext uri="{FF2B5EF4-FFF2-40B4-BE49-F238E27FC236}">
                <a16:creationId xmlns:a16="http://schemas.microsoft.com/office/drawing/2014/main" id="{4E1FEB26-1F59-A644-B049-9BC3B0104959}"/>
              </a:ext>
            </a:extLst>
          </p:cNvPr>
          <p:cNvSpPr>
            <a:spLocks noGrp="1" noChangeArrowheads="1"/>
          </p:cNvSpPr>
          <p:nvPr>
            <p:ph type="title"/>
          </p:nvPr>
        </p:nvSpPr>
        <p:spPr>
          <a:xfrm>
            <a:off x="334963" y="-65088"/>
            <a:ext cx="6811962" cy="1033463"/>
          </a:xfrm>
        </p:spPr>
        <p:txBody>
          <a:bodyPr/>
          <a:lstStyle/>
          <a:p>
            <a:pPr eaLnBrk="1" hangingPunct="1"/>
            <a:r>
              <a:rPr lang="en-US" altLang="en-US" sz="3600"/>
              <a:t>Assumptions behind the </a:t>
            </a:r>
            <a:r>
              <a:rPr lang="en-US" altLang="en-US" sz="3600" i="1"/>
              <a:t>Guiding Principles</a:t>
            </a:r>
            <a:endParaRPr lang="en-US" altLang="en-US" sz="3600" i="1">
              <a:solidFill>
                <a:schemeClr val="tx1"/>
              </a:solidFill>
            </a:endParaRPr>
          </a:p>
        </p:txBody>
      </p:sp>
      <p:sp>
        <p:nvSpPr>
          <p:cNvPr id="11266" name="Rectangle 3">
            <a:extLst>
              <a:ext uri="{FF2B5EF4-FFF2-40B4-BE49-F238E27FC236}">
                <a16:creationId xmlns:a16="http://schemas.microsoft.com/office/drawing/2014/main" id="{3238EFBF-AC60-584C-B780-8A37A57B26A7}"/>
              </a:ext>
            </a:extLst>
          </p:cNvPr>
          <p:cNvSpPr>
            <a:spLocks noGrp="1" noChangeArrowheads="1"/>
          </p:cNvSpPr>
          <p:nvPr>
            <p:ph type="body" idx="1"/>
          </p:nvPr>
        </p:nvSpPr>
        <p:spPr>
          <a:xfrm>
            <a:off x="330200" y="939800"/>
            <a:ext cx="8483600" cy="4311650"/>
          </a:xfrm>
        </p:spPr>
        <p:txBody>
          <a:bodyPr/>
          <a:lstStyle/>
          <a:p>
            <a:pPr eaLnBrk="1" hangingPunct="1">
              <a:buFont typeface="Wingdings" pitchFamily="2" charset="2"/>
              <a:buNone/>
            </a:pPr>
            <a:endParaRPr lang="en-US" altLang="en-US" sz="3200">
              <a:solidFill>
                <a:srgbClr val="0000FF"/>
              </a:solidFill>
            </a:endParaRPr>
          </a:p>
          <a:p>
            <a:pPr eaLnBrk="1" hangingPunct="1"/>
            <a:r>
              <a:rPr lang="en-US" altLang="en-US" sz="3200"/>
              <a:t> Purposes of the </a:t>
            </a:r>
            <a:r>
              <a:rPr lang="en-US" altLang="en-US" sz="3200" i="1"/>
              <a:t>Guiding Principles </a:t>
            </a:r>
          </a:p>
          <a:p>
            <a:pPr lvl="1" eaLnBrk="1" hangingPunct="1"/>
            <a:r>
              <a:rPr lang="en-US" altLang="en-US" sz="2800"/>
              <a:t>Promote ethical evaluation practice</a:t>
            </a:r>
            <a:endParaRPr lang="en-US" altLang="en-US" sz="2800" i="1"/>
          </a:p>
          <a:p>
            <a:pPr lvl="1" eaLnBrk="1" hangingPunct="1"/>
            <a:r>
              <a:rPr lang="en-US" altLang="en-US" sz="2800"/>
              <a:t>Foster continuing professional development</a:t>
            </a:r>
          </a:p>
          <a:p>
            <a:pPr lvl="1" eaLnBrk="1" hangingPunct="1"/>
            <a:r>
              <a:rPr lang="en-US" altLang="en-US" sz="2800"/>
              <a:t>Stimulate discussion within and outside evaluation</a:t>
            </a:r>
          </a:p>
          <a:p>
            <a:pPr eaLnBrk="1" hangingPunct="1"/>
            <a:r>
              <a:rPr lang="en-US" altLang="en-US" sz="3200"/>
              <a:t> Evaluators aspire to provide best possible       information that might bear on the value of     whatever is being evaluated</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Rectangle 2">
            <a:extLst>
              <a:ext uri="{FF2B5EF4-FFF2-40B4-BE49-F238E27FC236}">
                <a16:creationId xmlns:a16="http://schemas.microsoft.com/office/drawing/2014/main" id="{92B872BA-861F-DD45-8186-2059BDE805D4}"/>
              </a:ext>
            </a:extLst>
          </p:cNvPr>
          <p:cNvSpPr>
            <a:spLocks noGrp="1" noChangeArrowheads="1"/>
          </p:cNvSpPr>
          <p:nvPr>
            <p:ph type="title"/>
          </p:nvPr>
        </p:nvSpPr>
        <p:spPr>
          <a:xfrm>
            <a:off x="292100" y="-65088"/>
            <a:ext cx="6778625" cy="1033463"/>
          </a:xfrm>
        </p:spPr>
        <p:txBody>
          <a:bodyPr/>
          <a:lstStyle/>
          <a:p>
            <a:pPr eaLnBrk="1" hangingPunct="1"/>
            <a:r>
              <a:rPr lang="en-US" altLang="en-US" sz="3600"/>
              <a:t>Assumptions behind the </a:t>
            </a:r>
            <a:r>
              <a:rPr lang="en-US" altLang="en-US" sz="3600" i="1"/>
              <a:t>Guiding Principles</a:t>
            </a:r>
          </a:p>
        </p:txBody>
      </p:sp>
      <p:sp>
        <p:nvSpPr>
          <p:cNvPr id="13314" name="Rectangle 3">
            <a:extLst>
              <a:ext uri="{FF2B5EF4-FFF2-40B4-BE49-F238E27FC236}">
                <a16:creationId xmlns:a16="http://schemas.microsoft.com/office/drawing/2014/main" id="{A453FB95-AFA9-1C49-BAB0-88635063D544}"/>
              </a:ext>
            </a:extLst>
          </p:cNvPr>
          <p:cNvSpPr>
            <a:spLocks noGrp="1" noChangeArrowheads="1"/>
          </p:cNvSpPr>
          <p:nvPr>
            <p:ph type="body" idx="1"/>
          </p:nvPr>
        </p:nvSpPr>
        <p:spPr>
          <a:xfrm>
            <a:off x="330200" y="1346200"/>
            <a:ext cx="8483600" cy="4345805"/>
          </a:xfrm>
        </p:spPr>
        <p:txBody>
          <a:bodyPr/>
          <a:lstStyle/>
          <a:p>
            <a:pPr eaLnBrk="1" hangingPunct="1"/>
            <a:r>
              <a:rPr lang="en-US" altLang="en-US" sz="3200" i="1" dirty="0">
                <a:solidFill>
                  <a:srgbClr val="FF0000"/>
                </a:solidFill>
              </a:rPr>
              <a:t> </a:t>
            </a:r>
            <a:r>
              <a:rPr lang="en-US" altLang="en-US" sz="3200" dirty="0"/>
              <a:t>The</a:t>
            </a:r>
            <a:r>
              <a:rPr lang="en-US" altLang="en-US" sz="3200" i="1" dirty="0"/>
              <a:t> Guiding Principles</a:t>
            </a:r>
            <a:r>
              <a:rPr lang="en-US" altLang="en-US" sz="3200" dirty="0"/>
              <a:t>:</a:t>
            </a:r>
            <a:r>
              <a:rPr lang="en-US" altLang="en-US" sz="3200" u="sng" dirty="0"/>
              <a:t> </a:t>
            </a:r>
          </a:p>
          <a:p>
            <a:pPr lvl="1" eaLnBrk="1" hangingPunct="1"/>
            <a:r>
              <a:rPr lang="en-US" altLang="en-US" sz="2800" dirty="0"/>
              <a:t>Proactively guide everyday practice </a:t>
            </a:r>
          </a:p>
          <a:p>
            <a:pPr lvl="1" eaLnBrk="1" hangingPunct="1"/>
            <a:r>
              <a:rPr lang="en-US" altLang="en-US" sz="2800" dirty="0"/>
              <a:t>Cover all kinds of evaluation </a:t>
            </a:r>
          </a:p>
          <a:p>
            <a:pPr lvl="1" eaLnBrk="1" hangingPunct="1"/>
            <a:r>
              <a:rPr lang="en-US" altLang="en-US" sz="2800" dirty="0"/>
              <a:t>Are not independent, but overlap</a:t>
            </a:r>
          </a:p>
          <a:p>
            <a:pPr lvl="1" eaLnBrk="1" hangingPunct="1"/>
            <a:r>
              <a:rPr lang="en-US" altLang="en-US" sz="2800" dirty="0"/>
              <a:t>May sometimes conflict; need to consider trade-offs </a:t>
            </a:r>
          </a:p>
          <a:p>
            <a:pPr eaLnBrk="1" hangingPunct="1"/>
            <a:r>
              <a:rPr lang="en-US" altLang="en-US" sz="3200" dirty="0"/>
              <a:t> The </a:t>
            </a:r>
            <a:r>
              <a:rPr lang="en-US" altLang="en-US" sz="3200" i="1" dirty="0"/>
              <a:t>Guiding Principles</a:t>
            </a:r>
            <a:r>
              <a:rPr lang="en-US" altLang="en-US" sz="3200" dirty="0"/>
              <a:t> were developed in the context of the United States </a:t>
            </a:r>
            <a:endParaRPr lang="en-US" altLang="en-US" sz="3200" i="1" dirty="0"/>
          </a:p>
          <a:p>
            <a:pPr eaLnBrk="1" hangingPunct="1">
              <a:buFont typeface="Wingdings" pitchFamily="2" charset="2"/>
              <a:buNone/>
            </a:pPr>
            <a:endParaRPr lang="en-US" altLang="en-US" sz="32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2">
            <a:extLst>
              <a:ext uri="{FF2B5EF4-FFF2-40B4-BE49-F238E27FC236}">
                <a16:creationId xmlns:a16="http://schemas.microsoft.com/office/drawing/2014/main" id="{AA0F593C-BA36-6445-835F-F3339BF075A4}"/>
              </a:ext>
            </a:extLst>
          </p:cNvPr>
          <p:cNvSpPr>
            <a:spLocks noGrp="1" noChangeArrowheads="1"/>
          </p:cNvSpPr>
          <p:nvPr>
            <p:ph type="title"/>
          </p:nvPr>
        </p:nvSpPr>
        <p:spPr>
          <a:xfrm>
            <a:off x="354013" y="285750"/>
            <a:ext cx="6400800" cy="639763"/>
          </a:xfrm>
        </p:spPr>
        <p:txBody>
          <a:bodyPr/>
          <a:lstStyle/>
          <a:p>
            <a:pPr eaLnBrk="1" hangingPunct="1"/>
            <a:r>
              <a:rPr lang="en-US" altLang="en-US" sz="3600"/>
              <a:t>Principle A: Systematic Inquiry</a:t>
            </a:r>
          </a:p>
        </p:txBody>
      </p:sp>
      <p:sp>
        <p:nvSpPr>
          <p:cNvPr id="15362" name="Rectangle 3">
            <a:extLst>
              <a:ext uri="{FF2B5EF4-FFF2-40B4-BE49-F238E27FC236}">
                <a16:creationId xmlns:a16="http://schemas.microsoft.com/office/drawing/2014/main" id="{09DBF9D6-16F2-C244-B6F3-0FD977B98D45}"/>
              </a:ext>
            </a:extLst>
          </p:cNvPr>
          <p:cNvSpPr>
            <a:spLocks noGrp="1" noChangeArrowheads="1"/>
          </p:cNvSpPr>
          <p:nvPr>
            <p:ph type="body" idx="1"/>
          </p:nvPr>
        </p:nvSpPr>
        <p:spPr>
          <a:xfrm>
            <a:off x="330200" y="1346200"/>
            <a:ext cx="8483600" cy="3997325"/>
          </a:xfrm>
        </p:spPr>
        <p:txBody>
          <a:bodyPr/>
          <a:lstStyle/>
          <a:p>
            <a:pPr eaLnBrk="1" hangingPunct="1"/>
            <a:r>
              <a:rPr lang="en-US" altLang="en-US" sz="3200"/>
              <a:t>Evaluators conduct </a:t>
            </a:r>
            <a:r>
              <a:rPr lang="en-US" altLang="en-US" sz="3200" b="1"/>
              <a:t>systematic, data-based</a:t>
            </a:r>
            <a:r>
              <a:rPr lang="en-US" altLang="en-US" sz="3200"/>
              <a:t> inquiries:</a:t>
            </a:r>
          </a:p>
          <a:p>
            <a:pPr lvl="1" eaLnBrk="1" hangingPunct="1"/>
            <a:r>
              <a:rPr lang="en-US" altLang="en-US" sz="2800"/>
              <a:t>Adhere to highest technical standards</a:t>
            </a:r>
          </a:p>
          <a:p>
            <a:pPr lvl="1" eaLnBrk="1" hangingPunct="1"/>
            <a:r>
              <a:rPr lang="en-US" altLang="en-US" sz="2800"/>
              <a:t>Explore strengths and shortcomings of evaluation questions and approaches</a:t>
            </a:r>
          </a:p>
          <a:p>
            <a:pPr lvl="1" eaLnBrk="1" hangingPunct="1"/>
            <a:r>
              <a:rPr lang="en-US" altLang="en-US" sz="2800"/>
              <a:t>Communicate approaches, methods and limitations accurately</a:t>
            </a:r>
          </a:p>
          <a:p>
            <a:pPr eaLnBrk="1" hangingPunct="1">
              <a:buFont typeface="Wingdings" pitchFamily="2" charset="2"/>
              <a:buNone/>
            </a:pPr>
            <a:endParaRPr lang="en-US" altLang="en-US" sz="320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a:extLst>
              <a:ext uri="{FF2B5EF4-FFF2-40B4-BE49-F238E27FC236}">
                <a16:creationId xmlns:a16="http://schemas.microsoft.com/office/drawing/2014/main" id="{F75C32C5-2B1D-3F4E-99B1-648102D112CE}"/>
              </a:ext>
            </a:extLst>
          </p:cNvPr>
          <p:cNvSpPr>
            <a:spLocks noGrp="1" noChangeArrowheads="1"/>
          </p:cNvSpPr>
          <p:nvPr>
            <p:ph type="title"/>
          </p:nvPr>
        </p:nvSpPr>
        <p:spPr>
          <a:xfrm>
            <a:off x="354013" y="287338"/>
            <a:ext cx="6400800" cy="639762"/>
          </a:xfrm>
        </p:spPr>
        <p:txBody>
          <a:bodyPr/>
          <a:lstStyle/>
          <a:p>
            <a:pPr eaLnBrk="1" hangingPunct="1"/>
            <a:r>
              <a:rPr lang="en-US" altLang="en-US" sz="3600"/>
              <a:t>Principle B: Competence</a:t>
            </a:r>
          </a:p>
        </p:txBody>
      </p:sp>
      <p:sp>
        <p:nvSpPr>
          <p:cNvPr id="17410" name="Rectangle 3">
            <a:extLst>
              <a:ext uri="{FF2B5EF4-FFF2-40B4-BE49-F238E27FC236}">
                <a16:creationId xmlns:a16="http://schemas.microsoft.com/office/drawing/2014/main" id="{FFCE7B93-6424-7744-8C30-3E159CEFCE7D}"/>
              </a:ext>
            </a:extLst>
          </p:cNvPr>
          <p:cNvSpPr>
            <a:spLocks noGrp="1" noChangeArrowheads="1"/>
          </p:cNvSpPr>
          <p:nvPr>
            <p:ph type="body" idx="1"/>
          </p:nvPr>
        </p:nvSpPr>
        <p:spPr>
          <a:xfrm>
            <a:off x="330200" y="1346200"/>
            <a:ext cx="8483600" cy="4241800"/>
          </a:xfrm>
        </p:spPr>
        <p:txBody>
          <a:bodyPr/>
          <a:lstStyle/>
          <a:p>
            <a:pPr eaLnBrk="1" hangingPunct="1"/>
            <a:r>
              <a:rPr lang="en-US" altLang="en-US" sz="3200"/>
              <a:t>Evaluators provide </a:t>
            </a:r>
            <a:r>
              <a:rPr lang="en-US" altLang="en-US" sz="3200" b="1"/>
              <a:t>competent performance</a:t>
            </a:r>
            <a:r>
              <a:rPr lang="en-US" altLang="en-US" sz="3200"/>
              <a:t> to stakeholders:</a:t>
            </a:r>
          </a:p>
          <a:p>
            <a:pPr lvl="1" eaLnBrk="1" hangingPunct="1"/>
            <a:r>
              <a:rPr lang="en-US" altLang="en-US" sz="2800"/>
              <a:t>Possess appropriate skills and experience</a:t>
            </a:r>
          </a:p>
          <a:p>
            <a:pPr lvl="1" eaLnBrk="1" hangingPunct="1"/>
            <a:r>
              <a:rPr lang="en-US" altLang="en-US" sz="2800"/>
              <a:t>Demonstrate cultural competence</a:t>
            </a:r>
          </a:p>
          <a:p>
            <a:pPr lvl="1" eaLnBrk="1" hangingPunct="1"/>
            <a:r>
              <a:rPr lang="en-US" altLang="en-US" sz="2800"/>
              <a:t>Practice within limits of competence</a:t>
            </a:r>
          </a:p>
          <a:p>
            <a:pPr lvl="1" eaLnBrk="1" hangingPunct="1"/>
            <a:r>
              <a:rPr lang="en-US" altLang="en-US" sz="2800"/>
              <a:t>Continually improve competencies</a:t>
            </a:r>
          </a:p>
          <a:p>
            <a:pPr lvl="1" eaLnBrk="1" hangingPunct="1"/>
            <a:endParaRPr lang="en-US" altLang="en-US" sz="3200"/>
          </a:p>
          <a:p>
            <a:pPr eaLnBrk="1" hangingPunct="1">
              <a:buFont typeface="Wingdings" pitchFamily="2" charset="2"/>
              <a:buNone/>
            </a:pPr>
            <a:endParaRPr lang="en-US" altLang="en-US" sz="320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2">
            <a:extLst>
              <a:ext uri="{FF2B5EF4-FFF2-40B4-BE49-F238E27FC236}">
                <a16:creationId xmlns:a16="http://schemas.microsoft.com/office/drawing/2014/main" id="{DDFA9DD3-4E19-194E-9268-7354BDE5F52D}"/>
              </a:ext>
            </a:extLst>
          </p:cNvPr>
          <p:cNvSpPr>
            <a:spLocks noGrp="1" noChangeArrowheads="1"/>
          </p:cNvSpPr>
          <p:nvPr>
            <p:ph type="title"/>
          </p:nvPr>
        </p:nvSpPr>
        <p:spPr>
          <a:xfrm>
            <a:off x="342900" y="285750"/>
            <a:ext cx="6400800" cy="639763"/>
          </a:xfrm>
        </p:spPr>
        <p:txBody>
          <a:bodyPr/>
          <a:lstStyle/>
          <a:p>
            <a:pPr eaLnBrk="1" hangingPunct="1"/>
            <a:r>
              <a:rPr lang="en-US" altLang="en-US" sz="3600"/>
              <a:t>Principle C: Integrity/Honesty</a:t>
            </a:r>
          </a:p>
        </p:txBody>
      </p:sp>
      <p:sp>
        <p:nvSpPr>
          <p:cNvPr id="19458" name="Rectangle 3">
            <a:extLst>
              <a:ext uri="{FF2B5EF4-FFF2-40B4-BE49-F238E27FC236}">
                <a16:creationId xmlns:a16="http://schemas.microsoft.com/office/drawing/2014/main" id="{337675CF-581A-6C40-BD19-A2B5D4305D9E}"/>
              </a:ext>
            </a:extLst>
          </p:cNvPr>
          <p:cNvSpPr>
            <a:spLocks noGrp="1" noChangeArrowheads="1"/>
          </p:cNvSpPr>
          <p:nvPr>
            <p:ph type="body" idx="1"/>
          </p:nvPr>
        </p:nvSpPr>
        <p:spPr>
          <a:xfrm>
            <a:off x="330200" y="1346200"/>
            <a:ext cx="8483600" cy="3898900"/>
          </a:xfrm>
        </p:spPr>
        <p:txBody>
          <a:bodyPr/>
          <a:lstStyle/>
          <a:p>
            <a:pPr eaLnBrk="1" hangingPunct="1"/>
            <a:r>
              <a:rPr lang="en-US" altLang="en-US" sz="3200"/>
              <a:t>Evaluators </a:t>
            </a:r>
            <a:r>
              <a:rPr lang="en-US" altLang="en-US" sz="3200" b="1"/>
              <a:t>display honesty and integrity </a:t>
            </a:r>
            <a:r>
              <a:rPr lang="en-US" altLang="en-US" sz="3200"/>
              <a:t>and attempt to ensure</a:t>
            </a:r>
            <a:r>
              <a:rPr lang="en-US" altLang="en-US" sz="3200">
                <a:solidFill>
                  <a:srgbClr val="0000FF"/>
                </a:solidFill>
              </a:rPr>
              <a:t> </a:t>
            </a:r>
            <a:r>
              <a:rPr lang="en-US" altLang="en-US" sz="3200"/>
              <a:t>them throughout the entire evaluation process:</a:t>
            </a:r>
          </a:p>
          <a:p>
            <a:pPr lvl="1" eaLnBrk="1" hangingPunct="1"/>
            <a:r>
              <a:rPr lang="en-US" altLang="en-US" sz="2800"/>
              <a:t>Negotiate honestly with clients and stakeholders</a:t>
            </a:r>
          </a:p>
          <a:p>
            <a:pPr lvl="1" eaLnBrk="1" hangingPunct="1"/>
            <a:r>
              <a:rPr lang="en-US" altLang="en-US" sz="2800"/>
              <a:t>Disclose values, interests and conflicts of interest</a:t>
            </a:r>
          </a:p>
          <a:p>
            <a:pPr lvl="1" eaLnBrk="1" hangingPunct="1"/>
            <a:r>
              <a:rPr lang="en-US" altLang="en-US" sz="2800"/>
              <a:t>Represent accurately methods, data and findings</a:t>
            </a:r>
          </a:p>
          <a:p>
            <a:pPr lvl="1" eaLnBrk="1" hangingPunct="1"/>
            <a:r>
              <a:rPr lang="en-US" altLang="en-US" sz="2800"/>
              <a:t>Disclose source of request and financial support for evaluation</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2">
            <a:extLst>
              <a:ext uri="{FF2B5EF4-FFF2-40B4-BE49-F238E27FC236}">
                <a16:creationId xmlns:a16="http://schemas.microsoft.com/office/drawing/2014/main" id="{D75AF4C8-27AE-C74D-99D5-40D5826A6784}"/>
              </a:ext>
            </a:extLst>
          </p:cNvPr>
          <p:cNvSpPr>
            <a:spLocks noGrp="1" noChangeArrowheads="1"/>
          </p:cNvSpPr>
          <p:nvPr>
            <p:ph type="title"/>
          </p:nvPr>
        </p:nvSpPr>
        <p:spPr>
          <a:xfrm>
            <a:off x="354013" y="285750"/>
            <a:ext cx="6400800" cy="639763"/>
          </a:xfrm>
        </p:spPr>
        <p:txBody>
          <a:bodyPr/>
          <a:lstStyle/>
          <a:p>
            <a:pPr eaLnBrk="1" hangingPunct="1"/>
            <a:r>
              <a:rPr lang="en-US" altLang="en-US" sz="3600"/>
              <a:t>Principle D: Respect for People</a:t>
            </a:r>
          </a:p>
        </p:txBody>
      </p:sp>
      <p:sp>
        <p:nvSpPr>
          <p:cNvPr id="21506" name="Rectangle 3">
            <a:extLst>
              <a:ext uri="{FF2B5EF4-FFF2-40B4-BE49-F238E27FC236}">
                <a16:creationId xmlns:a16="http://schemas.microsoft.com/office/drawing/2014/main" id="{F5FBF717-97F7-A641-9AB8-212781EB6BBE}"/>
              </a:ext>
            </a:extLst>
          </p:cNvPr>
          <p:cNvSpPr>
            <a:spLocks noGrp="1" noChangeArrowheads="1"/>
          </p:cNvSpPr>
          <p:nvPr>
            <p:ph type="body" idx="1"/>
          </p:nvPr>
        </p:nvSpPr>
        <p:spPr>
          <a:xfrm>
            <a:off x="330200" y="1346200"/>
            <a:ext cx="8483600" cy="3517900"/>
          </a:xfrm>
        </p:spPr>
        <p:txBody>
          <a:bodyPr/>
          <a:lstStyle/>
          <a:p>
            <a:pPr eaLnBrk="1" hangingPunct="1"/>
            <a:r>
              <a:rPr lang="en-US" altLang="en-US" sz="3200"/>
              <a:t>Evaluators </a:t>
            </a:r>
            <a:r>
              <a:rPr lang="en-US" altLang="en-US" sz="3200" b="1"/>
              <a:t>respect security, dignity and self-worth</a:t>
            </a:r>
            <a:r>
              <a:rPr lang="en-US" altLang="en-US" sz="3200"/>
              <a:t> of all stakeholders:</a:t>
            </a:r>
          </a:p>
          <a:p>
            <a:pPr lvl="1" eaLnBrk="1" hangingPunct="1"/>
            <a:r>
              <a:rPr lang="en-US" altLang="en-US" sz="2800"/>
              <a:t>Understand evaluation context</a:t>
            </a:r>
          </a:p>
          <a:p>
            <a:pPr lvl="1" eaLnBrk="1" hangingPunct="1"/>
            <a:r>
              <a:rPr lang="en-US" altLang="en-US" sz="2800"/>
              <a:t>Get informed consent and protect confidentiality</a:t>
            </a:r>
          </a:p>
          <a:p>
            <a:pPr lvl="1" eaLnBrk="1" hangingPunct="1"/>
            <a:r>
              <a:rPr lang="en-US" altLang="en-US" sz="2800"/>
              <a:t>Maximize benefits and minimize harm</a:t>
            </a:r>
          </a:p>
          <a:p>
            <a:pPr lvl="1" eaLnBrk="1" hangingPunct="1"/>
            <a:r>
              <a:rPr lang="en-US" altLang="en-US" sz="2800"/>
              <a:t>Foster social equity</a:t>
            </a:r>
          </a:p>
          <a:p>
            <a:pPr lvl="1" eaLnBrk="1" hangingPunct="1"/>
            <a:r>
              <a:rPr lang="en-US" altLang="en-US" sz="2800"/>
              <a:t>Respect differences among stakeholders</a:t>
            </a:r>
          </a:p>
        </p:txBody>
      </p:sp>
    </p:spTree>
  </p:cSld>
  <p:clrMapOvr>
    <a:masterClrMapping/>
  </p:clrMapOvr>
</p:sld>
</file>

<file path=ppt/theme/theme1.xml><?xml version="1.0" encoding="utf-8"?>
<a:theme xmlns:a="http://schemas.openxmlformats.org/drawingml/2006/main" name="template-3">
  <a:themeElements>
    <a:clrScheme name="">
      <a:dk1>
        <a:srgbClr val="000000"/>
      </a:dk1>
      <a:lt1>
        <a:srgbClr val="F8F8F8"/>
      </a:lt1>
      <a:dk2>
        <a:srgbClr val="FFFFFF"/>
      </a:dk2>
      <a:lt2>
        <a:srgbClr val="B2B2B2"/>
      </a:lt2>
      <a:accent1>
        <a:srgbClr val="A61D39"/>
      </a:accent1>
      <a:accent2>
        <a:srgbClr val="FD9100"/>
      </a:accent2>
      <a:accent3>
        <a:srgbClr val="FBFBFB"/>
      </a:accent3>
      <a:accent4>
        <a:srgbClr val="000000"/>
      </a:accent4>
      <a:accent5>
        <a:srgbClr val="D0ABAE"/>
      </a:accent5>
      <a:accent6>
        <a:srgbClr val="E58300"/>
      </a:accent6>
      <a:hlink>
        <a:srgbClr val="9D9A5D"/>
      </a:hlink>
      <a:folHlink>
        <a:srgbClr val="7C497F"/>
      </a:folHlink>
    </a:clrScheme>
    <a:fontScheme name="template-3">
      <a:majorFont>
        <a:latin typeface="Times"/>
        <a:ea typeface=""/>
        <a:cs typeface=""/>
      </a:majorFont>
      <a:minorFont>
        <a:latin typeface="Time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28575" cap="flat" cmpd="sng" algn="ctr">
          <a:noFill/>
          <a:prstDash val="solid"/>
          <a:round/>
          <a:headEnd type="none" w="med" len="med"/>
          <a:tailEnd type="none" w="med" len="med"/>
        </a:ln>
        <a:effectLst/>
      </a:spPr>
      <a:bodyPr vert="horz" wrap="none" lIns="91440" tIns="45720" rIns="91440" bIns="45720" numCol="1" anchor="t" anchorCtr="0" compatLnSpc="1">
        <a:prstTxWarp prst="textNoShape">
          <a:avLst/>
        </a:prstTxWarp>
        <a:spAutoFit/>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w="28575" cap="flat" cmpd="sng" algn="ctr">
          <a:noFill/>
          <a:prstDash val="solid"/>
          <a:round/>
          <a:headEnd type="none" w="med" len="med"/>
          <a:tailEnd type="none" w="med" len="med"/>
        </a:ln>
        <a:effectLst/>
      </a:spPr>
      <a:bodyPr vert="horz" wrap="none" lIns="91440" tIns="45720" rIns="91440" bIns="45720" numCol="1" anchor="t" anchorCtr="0" compatLnSpc="1">
        <a:prstTxWarp prst="textNoShape">
          <a:avLst/>
        </a:prstTxWarp>
        <a:spAutoFit/>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template-3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template-3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emplate-3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emplate-3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emplate-3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emplate-3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template-3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Phil-120:Desktop Folder:VEN  PPT template design:final:template-3.pot</Template>
  <TotalTime>12549</TotalTime>
  <Words>4522</Words>
  <Application>Microsoft Office PowerPoint</Application>
  <PresentationFormat>On-screen Show (4:3)</PresentationFormat>
  <Paragraphs>343</Paragraphs>
  <Slides>22</Slides>
  <Notes>22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22</vt:i4>
      </vt:variant>
    </vt:vector>
  </HeadingPairs>
  <TitlesOfParts>
    <vt:vector size="27" baseType="lpstr">
      <vt:lpstr>Arial</vt:lpstr>
      <vt:lpstr>Tahoma</vt:lpstr>
      <vt:lpstr>Times</vt:lpstr>
      <vt:lpstr>Wingdings</vt:lpstr>
      <vt:lpstr>template-3</vt:lpstr>
      <vt:lpstr>Using the Guiding Principles for Evaluators to Improve Your Practice</vt:lpstr>
      <vt:lpstr>Objectives of Workshop</vt:lpstr>
      <vt:lpstr> History of Guiding Principles</vt:lpstr>
      <vt:lpstr>Assumptions behind the Guiding Principles</vt:lpstr>
      <vt:lpstr>Assumptions behind the Guiding Principles</vt:lpstr>
      <vt:lpstr>Principle A: Systematic Inquiry</vt:lpstr>
      <vt:lpstr>Principle B: Competence</vt:lpstr>
      <vt:lpstr>Principle C: Integrity/Honesty</vt:lpstr>
      <vt:lpstr>Principle D: Respect for People</vt:lpstr>
      <vt:lpstr>Principle E: Common Good and Equity</vt:lpstr>
      <vt:lpstr>Case Studies for Small Group Work</vt:lpstr>
      <vt:lpstr>Instructions for Small Group Work</vt:lpstr>
      <vt:lpstr>Instructions for Small Group Work</vt:lpstr>
      <vt:lpstr>Reporting Out from Small Groups</vt:lpstr>
      <vt:lpstr>Large Group Discussion</vt:lpstr>
      <vt:lpstr>Professional Support Resources</vt:lpstr>
      <vt:lpstr>Professional Support Resources</vt:lpstr>
      <vt:lpstr>Professional Support Resources</vt:lpstr>
      <vt:lpstr>Professional Support Resources</vt:lpstr>
      <vt:lpstr>Other Resources for Guiding Evaluation Practice</vt:lpstr>
      <vt:lpstr>About the Training Package…</vt:lpstr>
      <vt:lpstr>Workshop Evaluation</vt:lpstr>
    </vt:vector>
  </TitlesOfParts>
  <Company>Venturi Wireless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Product Vision</dc:title>
  <dc:creator>Jules</dc:creator>
  <cp:lastModifiedBy>Zapata, Mike</cp:lastModifiedBy>
  <cp:revision>586</cp:revision>
  <dcterms:created xsi:type="dcterms:W3CDTF">2004-07-14T17:16:12Z</dcterms:created>
  <dcterms:modified xsi:type="dcterms:W3CDTF">2022-02-16T17:13:41Z</dcterms:modified>
</cp:coreProperties>
</file>